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0"/>
  </p:notesMasterIdLst>
  <p:sldIdLst>
    <p:sldId id="256" r:id="rId2"/>
    <p:sldId id="263" r:id="rId3"/>
    <p:sldId id="264" r:id="rId4"/>
    <p:sldId id="310" r:id="rId5"/>
    <p:sldId id="267" r:id="rId6"/>
    <p:sldId id="268" r:id="rId7"/>
    <p:sldId id="274" r:id="rId8"/>
    <p:sldId id="269" r:id="rId9"/>
    <p:sldId id="270" r:id="rId10"/>
    <p:sldId id="271" r:id="rId11"/>
    <p:sldId id="272" r:id="rId12"/>
    <p:sldId id="276" r:id="rId13"/>
    <p:sldId id="277" r:id="rId14"/>
    <p:sldId id="278" r:id="rId15"/>
    <p:sldId id="280" r:id="rId16"/>
    <p:sldId id="283" r:id="rId17"/>
    <p:sldId id="281" r:id="rId18"/>
    <p:sldId id="282" r:id="rId19"/>
    <p:sldId id="284" r:id="rId20"/>
    <p:sldId id="285" r:id="rId21"/>
    <p:sldId id="297" r:id="rId22"/>
    <p:sldId id="294" r:id="rId23"/>
    <p:sldId id="293" r:id="rId24"/>
    <p:sldId id="295" r:id="rId25"/>
    <p:sldId id="296" r:id="rId26"/>
    <p:sldId id="298" r:id="rId27"/>
    <p:sldId id="299" r:id="rId28"/>
    <p:sldId id="300" r:id="rId29"/>
    <p:sldId id="307" r:id="rId30"/>
    <p:sldId id="301" r:id="rId31"/>
    <p:sldId id="302" r:id="rId32"/>
    <p:sldId id="303" r:id="rId33"/>
    <p:sldId id="304" r:id="rId34"/>
    <p:sldId id="30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57" r:id="rId43"/>
    <p:sldId id="258" r:id="rId44"/>
    <p:sldId id="259" r:id="rId45"/>
    <p:sldId id="260" r:id="rId46"/>
    <p:sldId id="261" r:id="rId47"/>
    <p:sldId id="262" r:id="rId48"/>
    <p:sldId id="309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A073C-133A-4CEB-85CA-EFF357F86320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D9374-EEA5-48DC-89C7-0ECE60415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9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177DFB-14C4-476C-927A-511F325ED41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CAAD3D-1206-4E31-870E-3D06369063A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99391"/>
            <a:ext cx="9144000" cy="1224135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дошкольное образовательное учреждение                                                                                               «Детский сад компенсирующего вида № 31 «Сказка»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7731086" cy="4968552"/>
          </a:xfrm>
        </p:spPr>
        <p:txBody>
          <a:bodyPr>
            <a:norm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 по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«Физическому развитию»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«Художественно-эстетическому развитию» и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6000" b="1" dirty="0">
                <a:ln w="11430"/>
                <a:solidFill>
                  <a:srgbClr val="C1EC76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НОД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392488" cy="3291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32" y="2769518"/>
            <a:ext cx="4271392" cy="3868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9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247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rgbClr val="79463D">
                        <a:tint val="90000"/>
                        <a:satMod val="120000"/>
                      </a:srgbClr>
                    </a:gs>
                    <a:gs pos="25000">
                      <a:srgbClr val="79463D">
                        <a:tint val="93000"/>
                        <a:satMod val="120000"/>
                      </a:srgbClr>
                    </a:gs>
                    <a:gs pos="50000">
                      <a:srgbClr val="79463D">
                        <a:shade val="89000"/>
                        <a:satMod val="110000"/>
                      </a:srgbClr>
                    </a:gs>
                    <a:gs pos="75000">
                      <a:srgbClr val="79463D">
                        <a:tint val="93000"/>
                        <a:satMod val="120000"/>
                      </a:srgbClr>
                    </a:gs>
                    <a:gs pos="100000">
                      <a:srgbClr val="7946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Оздоровительные  мероприятия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3" y="908720"/>
            <a:ext cx="3672407" cy="2448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игры на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релаксацию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на свежем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воздухе</a:t>
            </a:r>
            <a:endParaRPr lang="ru-RU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3618"/>
            <a:ext cx="4076837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4734"/>
            <a:ext cx="4464496" cy="3362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46726"/>
            <a:ext cx="4411950" cy="33112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90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400" b="1" dirty="0">
                <a:ln w="11430"/>
                <a:gradFill>
                  <a:gsLst>
                    <a:gs pos="0">
                      <a:srgbClr val="79463D">
                        <a:tint val="90000"/>
                        <a:satMod val="120000"/>
                      </a:srgbClr>
                    </a:gs>
                    <a:gs pos="25000">
                      <a:srgbClr val="79463D">
                        <a:tint val="93000"/>
                        <a:satMod val="120000"/>
                      </a:srgbClr>
                    </a:gs>
                    <a:gs pos="50000">
                      <a:srgbClr val="79463D">
                        <a:shade val="89000"/>
                        <a:satMod val="110000"/>
                      </a:srgbClr>
                    </a:gs>
                    <a:gs pos="75000">
                      <a:srgbClr val="79463D">
                        <a:tint val="93000"/>
                        <a:satMod val="120000"/>
                      </a:srgbClr>
                    </a:gs>
                    <a:gs pos="100000">
                      <a:srgbClr val="7946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268761"/>
            <a:ext cx="3419872" cy="10801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</a:t>
            </a:r>
            <a:r>
              <a:rPr lang="ru-RU" sz="20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endParaRPr lang="ru-RU" sz="20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0315"/>
            <a:ext cx="4121369" cy="2966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6738"/>
            <a:ext cx="4057394" cy="2886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0318"/>
            <a:ext cx="3888432" cy="4083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04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rgbClr val="79463D">
                        <a:tint val="90000"/>
                        <a:satMod val="120000"/>
                      </a:srgbClr>
                    </a:gs>
                    <a:gs pos="25000">
                      <a:srgbClr val="79463D">
                        <a:tint val="93000"/>
                        <a:satMod val="120000"/>
                      </a:srgbClr>
                    </a:gs>
                    <a:gs pos="50000">
                      <a:srgbClr val="79463D">
                        <a:shade val="89000"/>
                        <a:satMod val="110000"/>
                      </a:srgbClr>
                    </a:gs>
                    <a:gs pos="75000">
                      <a:srgbClr val="79463D">
                        <a:tint val="93000"/>
                        <a:satMod val="120000"/>
                      </a:srgbClr>
                    </a:gs>
                    <a:gs pos="100000">
                      <a:srgbClr val="7946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 мероприятия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24746"/>
            <a:ext cx="4171786" cy="9709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</a:t>
            </a:r>
            <a:r>
              <a:rPr lang="ru-RU" sz="20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досуги, развлечения, праздники, соревнования.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86" y="1106775"/>
            <a:ext cx="41402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28464"/>
            <a:ext cx="3816425" cy="3367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2060"/>
            <a:ext cx="4378786" cy="443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71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rgbClr val="79463D">
                        <a:tint val="90000"/>
                        <a:satMod val="120000"/>
                      </a:srgbClr>
                    </a:gs>
                    <a:gs pos="25000">
                      <a:srgbClr val="79463D">
                        <a:tint val="93000"/>
                        <a:satMod val="120000"/>
                      </a:srgbClr>
                    </a:gs>
                    <a:gs pos="50000">
                      <a:srgbClr val="79463D">
                        <a:shade val="89000"/>
                        <a:satMod val="110000"/>
                      </a:srgbClr>
                    </a:gs>
                    <a:gs pos="75000">
                      <a:srgbClr val="79463D">
                        <a:tint val="93000"/>
                        <a:satMod val="120000"/>
                      </a:srgbClr>
                    </a:gs>
                    <a:gs pos="100000">
                      <a:srgbClr val="7946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 мероприятия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36712"/>
            <a:ext cx="4355359" cy="4320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«Летние олимпийские игры»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92066" y="836712"/>
            <a:ext cx="3972422" cy="7920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«Зима для ловких, сильных, смелых»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2" y="1556792"/>
            <a:ext cx="3716703" cy="2568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25074"/>
            <a:ext cx="3858985" cy="2408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31" y="1988840"/>
            <a:ext cx="2693987" cy="2233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46" y="1988840"/>
            <a:ext cx="2031144" cy="201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31" y="4461298"/>
            <a:ext cx="2596902" cy="2272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18" y="4461298"/>
            <a:ext cx="2145469" cy="218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34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rgbClr val="79463D">
                        <a:tint val="90000"/>
                        <a:satMod val="120000"/>
                      </a:srgbClr>
                    </a:gs>
                    <a:gs pos="25000">
                      <a:srgbClr val="79463D">
                        <a:tint val="93000"/>
                        <a:satMod val="120000"/>
                      </a:srgbClr>
                    </a:gs>
                    <a:gs pos="50000">
                      <a:srgbClr val="79463D">
                        <a:shade val="89000"/>
                        <a:satMod val="110000"/>
                      </a:srgbClr>
                    </a:gs>
                    <a:gs pos="75000">
                      <a:srgbClr val="79463D">
                        <a:tint val="93000"/>
                        <a:satMod val="120000"/>
                      </a:srgbClr>
                    </a:gs>
                    <a:gs pos="100000">
                      <a:srgbClr val="79463D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 мероприятия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052737"/>
            <a:ext cx="7200800" cy="504056"/>
          </a:xfrm>
        </p:spPr>
        <p:txBody>
          <a:bodyPr/>
          <a:lstStyle/>
          <a:p>
            <a:pPr algn="ctr"/>
            <a:r>
              <a:rPr lang="ru-RU" sz="3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по ПДД</a:t>
            </a:r>
            <a:endParaRPr lang="ru-RU" sz="3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88" y="1772816"/>
            <a:ext cx="2155592" cy="46622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0" y="2613660"/>
            <a:ext cx="3728765" cy="2796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88" y="4237660"/>
            <a:ext cx="3446512" cy="25848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26" y="1560622"/>
            <a:ext cx="3266091" cy="2451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20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dirty="0" smtClean="0">
                <a:ln w="10541" cmpd="sng">
                  <a:solidFill>
                    <a:srgbClr val="93A29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3A299">
                        <a:tint val="40000"/>
                        <a:satMod val="250000"/>
                      </a:srgbClr>
                    </a:gs>
                    <a:gs pos="9000">
                      <a:srgbClr val="93A299">
                        <a:tint val="52000"/>
                        <a:satMod val="300000"/>
                      </a:srgbClr>
                    </a:gs>
                    <a:gs pos="50000">
                      <a:srgbClr val="93A299">
                        <a:shade val="20000"/>
                        <a:satMod val="300000"/>
                      </a:srgbClr>
                    </a:gs>
                    <a:gs pos="79000">
                      <a:srgbClr val="93A299">
                        <a:tint val="52000"/>
                        <a:satMod val="300000"/>
                      </a:srgbClr>
                    </a:gs>
                    <a:gs pos="100000">
                      <a:srgbClr val="93A29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Дополнительное образование                         «</a:t>
            </a:r>
            <a:r>
              <a:rPr lang="ru-RU" sz="3600" b="1" dirty="0">
                <a:ln w="10541" cmpd="sng">
                  <a:solidFill>
                    <a:srgbClr val="93A29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3A299">
                        <a:tint val="40000"/>
                        <a:satMod val="250000"/>
                      </a:srgbClr>
                    </a:gs>
                    <a:gs pos="9000">
                      <a:srgbClr val="93A299">
                        <a:tint val="52000"/>
                        <a:satMod val="300000"/>
                      </a:srgbClr>
                    </a:gs>
                    <a:gs pos="50000">
                      <a:srgbClr val="93A299">
                        <a:shade val="20000"/>
                        <a:satMod val="300000"/>
                      </a:srgbClr>
                    </a:gs>
                    <a:gs pos="79000">
                      <a:srgbClr val="93A299">
                        <a:tint val="52000"/>
                        <a:satMod val="300000"/>
                      </a:srgbClr>
                    </a:gs>
                    <a:gs pos="100000">
                      <a:srgbClr val="93A29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Школа мяча»</a:t>
            </a:r>
            <a:endParaRPr lang="ru-RU" sz="24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6" y="692696"/>
            <a:ext cx="3207149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09" y="908720"/>
            <a:ext cx="4407909" cy="30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7" y="3717033"/>
            <a:ext cx="4224330" cy="31706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54" y="3792338"/>
            <a:ext cx="4099817" cy="3020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30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8640960" cy="720080"/>
          </a:xfrm>
        </p:spPr>
        <p:txBody>
          <a:bodyPr/>
          <a:lstStyle/>
          <a:p>
            <a:pPr lvl="0" algn="ctr" defTabSz="914400">
              <a:spcAft>
                <a:spcPts val="0"/>
              </a:spcAft>
              <a:buClrTx/>
            </a:pPr>
            <a:r>
              <a:rPr lang="ru-RU" b="1" dirty="0">
                <a:ln w="1905"/>
                <a:gradFill>
                  <a:gsLst>
                    <a:gs pos="0">
                      <a:srgbClr val="79463D">
                        <a:shade val="20000"/>
                        <a:satMod val="200000"/>
                      </a:srgbClr>
                    </a:gs>
                    <a:gs pos="78000">
                      <a:srgbClr val="79463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9463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папа, я – спортивная семья»</a:t>
            </a:r>
            <a:endParaRPr lang="ru-RU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" y="1412776"/>
            <a:ext cx="3816424" cy="2863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45" y="1392208"/>
            <a:ext cx="3813955" cy="2863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75376"/>
            <a:ext cx="3528392" cy="2651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38473"/>
            <a:ext cx="3384376" cy="253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103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родителями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7776864" cy="720080"/>
          </a:xfrm>
        </p:spPr>
        <p:txBody>
          <a:bodyPr/>
          <a:lstStyle/>
          <a:p>
            <a:pPr algn="ctr"/>
            <a:r>
              <a:rPr lang="ru-RU" b="1" kern="1400" dirty="0">
                <a:ln w="1905"/>
                <a:gradFill>
                  <a:gsLst>
                    <a:gs pos="0">
                      <a:srgbClr val="79463D">
                        <a:shade val="20000"/>
                        <a:satMod val="200000"/>
                      </a:srgbClr>
                    </a:gs>
                    <a:gs pos="78000">
                      <a:srgbClr val="79463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9463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Развлечение совместно с родителями  по ПДД                                                            «За безопасность всей семьей»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4" y="1349864"/>
            <a:ext cx="3439252" cy="2968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43" y="1269815"/>
            <a:ext cx="4035366" cy="3041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4480"/>
            <a:ext cx="3526795" cy="270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8054"/>
            <a:ext cx="3600400" cy="2760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295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424936" cy="3960440"/>
          </a:xfrm>
        </p:spPr>
        <p:txBody>
          <a:bodyPr/>
          <a:lstStyle/>
          <a:p>
            <a:pPr algn="ctr"/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b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Художественно-эстетическому развитию</a:t>
            </a:r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</a:t>
            </a:r>
            <a:b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Музыкальное развитие</a:t>
            </a:r>
            <a:endParaRPr lang="ru-RU" sz="4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6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8424936" cy="3545364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b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Физическому развитию»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 </a:t>
            </a: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«Музыкальному развитию»</a:t>
            </a:r>
            <a:endParaRPr lang="ru-RU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807361"/>
            <a:ext cx="7920880" cy="4051437"/>
          </a:xfrm>
        </p:spPr>
        <p:txBody>
          <a:bodyPr>
            <a:normAutofit/>
          </a:bodyPr>
          <a:lstStyle/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8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музыкально-художественной деятельности;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8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музыкальному развитию;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8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музыкальности детей;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8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эмоционально воспринимать музыку.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06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7920880" cy="419343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sz="36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непосредственно-образовательная </a:t>
            </a:r>
            <a:br>
              <a:rPr lang="ru-RU" sz="36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3600" b="1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0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9675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Виды музыкальной деятельности </a:t>
            </a:r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в </a:t>
            </a:r>
            <a:r>
              <a:rPr lang="ru-RU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процессе НОД</a:t>
            </a: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520195" cy="35931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17" y="1560230"/>
            <a:ext cx="4520803" cy="36003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018" y="5683500"/>
            <a:ext cx="842493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детских музыкальных инструментах</a:t>
            </a:r>
            <a:endParaRPr lang="ru-RU" sz="2000" b="1" cap="all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8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музыкальной деятельности в процессе НОД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" y="1731838"/>
            <a:ext cx="4463940" cy="3353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36" y="3098574"/>
            <a:ext cx="4755564" cy="3570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1731838"/>
            <a:ext cx="4320480" cy="833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певческих способностей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9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Виды музыкальной деятельности в процессе НОД</a:t>
            </a:r>
            <a:endParaRPr lang="ru-RU" sz="3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208240" cy="3159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35" y="3142094"/>
            <a:ext cx="4697565" cy="3525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6435" y="1772816"/>
            <a:ext cx="469756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движения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1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67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музыкальной деятельности в процессе НОД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8604"/>
            <a:ext cx="4680520" cy="351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6581"/>
            <a:ext cx="4104456" cy="3076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1988840"/>
            <a:ext cx="352839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62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8136904" cy="37613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праздников, развлечений.</a:t>
            </a:r>
            <a:endParaRPr lang="ru-RU" sz="4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95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6400"/>
            <a:ext cx="4608511" cy="3423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0177"/>
            <a:ext cx="4073277" cy="3014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7" y="3700176"/>
            <a:ext cx="4538489" cy="3025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220072" y="548680"/>
            <a:ext cx="3713237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праздник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16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421199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19362"/>
            <a:ext cx="4104456" cy="2898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3" y="3518654"/>
            <a:ext cx="4040260" cy="318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716016" y="116633"/>
            <a:ext cx="4288532" cy="792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«8 марта»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43" y="1044230"/>
            <a:ext cx="3510805" cy="2637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712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68" y="1892814"/>
            <a:ext cx="4480537" cy="3360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1" y="188640"/>
            <a:ext cx="4092724" cy="3066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6" y="3573016"/>
            <a:ext cx="4252689" cy="3182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488260" y="188640"/>
            <a:ext cx="4032448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весны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8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7"/>
            <a:ext cx="903649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 «Физическому развитию»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укрепление и охраны здоровья детей;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физических качеств (скоростных, силовых, гибкости, выносливости и координации);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и обогащение двигательного опыта детей (овладение основными движениями);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потребности в двигательной активности и физическом совершенствовании.</a:t>
            </a:r>
          </a:p>
          <a:p>
            <a:pPr lvl="0" defTabSz="914400"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потребности к здоровому образу жизни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2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" y="260647"/>
            <a:ext cx="4131156" cy="3378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03" y="3793946"/>
            <a:ext cx="4314843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97" y="260649"/>
            <a:ext cx="440825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520" y="5517232"/>
            <a:ext cx="4248472" cy="936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Осени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59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1608"/>
            <a:ext cx="3734142" cy="279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7" y="3283885"/>
            <a:ext cx="4518473" cy="3350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" y="1700808"/>
            <a:ext cx="4501489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6440" y="548680"/>
            <a:ext cx="5155640" cy="864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ко Дню защитника Отечества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31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98868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64850"/>
            <a:ext cx="4192091" cy="3496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4437112"/>
            <a:ext cx="4366617" cy="1008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                       ко дню матери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86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7537"/>
            <a:ext cx="4339784" cy="325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81" y="3717033"/>
            <a:ext cx="3893515" cy="292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" y="3717032"/>
            <a:ext cx="4369480" cy="292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076056" y="620688"/>
            <a:ext cx="3674740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6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13507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63882"/>
            <a:ext cx="4319786" cy="32440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86" y="207465"/>
            <a:ext cx="4493600" cy="3366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8" y="4221088"/>
            <a:ext cx="4074658" cy="68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62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920880" cy="1800200"/>
          </a:xfrm>
        </p:spPr>
        <p:txBody>
          <a:bodyPr/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социумом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8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273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«День России»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6" y="1165801"/>
            <a:ext cx="3801112" cy="2752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722215" cy="27938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3575"/>
            <a:ext cx="3888432" cy="26965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92" y="4093575"/>
            <a:ext cx="3955928" cy="26965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76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Дошкольная радуга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2894" y="1052737"/>
            <a:ext cx="6983522" cy="43204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Номинация: «Театрализация»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824380" cy="3768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409925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28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Дошкольная радуга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340769"/>
            <a:ext cx="7488832" cy="4320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оминация «Оркестр»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6026"/>
            <a:ext cx="424847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9606"/>
            <a:ext cx="4608512" cy="3185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066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Дошкольная радуга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2894" y="980729"/>
            <a:ext cx="7199546" cy="432047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оминация «Сольная песня»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6" y="3501008"/>
            <a:ext cx="4803389" cy="3210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48182"/>
            <a:ext cx="4421213" cy="330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69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"/>
            <a:ext cx="1512168" cy="678031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pPr algn="ctr"/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755375" y="152098"/>
            <a:ext cx="2913170" cy="11521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2824229" y="1812069"/>
            <a:ext cx="2808312" cy="134123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716217" y="3573016"/>
            <a:ext cx="2880320" cy="13681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2788225" y="5439551"/>
            <a:ext cx="2880320" cy="134076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48164" y="152098"/>
            <a:ext cx="2664296" cy="151216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НОД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84168" y="1745402"/>
            <a:ext cx="2952328" cy="16561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мероприятия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84168" y="3573016"/>
            <a:ext cx="2808312" cy="151216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868144" y="5301208"/>
            <a:ext cx="3024336" cy="155679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46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Дошкольная радуга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2894" y="1196752"/>
            <a:ext cx="7271554" cy="57606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«Индивидуальный танец»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12" y="1984054"/>
            <a:ext cx="6689504" cy="4469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341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10 «Лик»                          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 сказки «Морозко»</a:t>
            </a: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888"/>
            <a:ext cx="4860032" cy="3653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06" y="3282869"/>
            <a:ext cx="4262294" cy="320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60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268760"/>
            <a:ext cx="7125113" cy="3600400"/>
          </a:xfrm>
        </p:spPr>
        <p:txBody>
          <a:bodyPr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 сенсорному развитию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 совершенствовать у детей дошкольного возраста все виды восприятия, обогащать их чувственный опыт;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осязательное восприятие, а именно тактильные и кинестетические ощущения, микро- и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макромоторику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воспи­танников;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компетентности по сенсорному развитию и воспитанию дошкольников у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56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32540" cy="8367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комната»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410" y="2060848"/>
            <a:ext cx="5037914" cy="4078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93193"/>
            <a:ext cx="4860032" cy="3903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49117" cy="334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68" y="3284984"/>
            <a:ext cx="4464078" cy="3354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92696"/>
            <a:ext cx="5038022" cy="3782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19" y="2276872"/>
            <a:ext cx="5371871" cy="4023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5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16016" cy="3543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4932040" cy="3702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1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121428"/>
          </a:xfrm>
        </p:spPr>
        <p:txBody>
          <a:bodyPr/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8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6600" b="1" dirty="0">
                <a:ln w="10541" cmpd="sng">
                  <a:solidFill>
                    <a:srgbClr val="93A29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3A299">
                        <a:tint val="40000"/>
                        <a:satMod val="250000"/>
                      </a:srgbClr>
                    </a:gs>
                    <a:gs pos="9000">
                      <a:srgbClr val="93A299">
                        <a:tint val="52000"/>
                        <a:satMod val="300000"/>
                      </a:srgbClr>
                    </a:gs>
                    <a:gs pos="50000">
                      <a:srgbClr val="93A299">
                        <a:shade val="20000"/>
                        <a:satMod val="300000"/>
                      </a:srgbClr>
                    </a:gs>
                    <a:gs pos="79000">
                      <a:srgbClr val="93A299">
                        <a:tint val="52000"/>
                        <a:satMod val="300000"/>
                      </a:srgbClr>
                    </a:gs>
                    <a:gs pos="100000">
                      <a:srgbClr val="93A29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sz="4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6449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764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40" y="256104"/>
            <a:ext cx="3722565" cy="2772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60648"/>
            <a:ext cx="4369674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60564"/>
            <a:ext cx="2773077" cy="3697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2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/>
          <a:stretch/>
        </p:blipFill>
        <p:spPr bwMode="auto">
          <a:xfrm>
            <a:off x="1331640" y="451520"/>
            <a:ext cx="6552728" cy="564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0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НОД</a:t>
            </a:r>
            <a:endParaRPr lang="ru-RU" sz="6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6" y="1149553"/>
            <a:ext cx="3599964" cy="2877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18293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73518"/>
            <a:ext cx="4209394" cy="3168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6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" y="0"/>
            <a:ext cx="9143970" cy="76470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6000" b="1" dirty="0">
                <a:ln w="11430"/>
                <a:solidFill>
                  <a:srgbClr val="C1EC76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НОД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" y="1990503"/>
            <a:ext cx="3672408" cy="4867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5682975" cy="42734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2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868</TotalTime>
  <Words>397</Words>
  <Application>Microsoft Office PowerPoint</Application>
  <PresentationFormat>Экран (4:3)</PresentationFormat>
  <Paragraphs>100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Spring</vt:lpstr>
      <vt:lpstr>Государственное казенное дошкольное образовательное учреждение                                                                                               «Детский сад компенсирующего вида № 31 «Сказка»</vt:lpstr>
      <vt:lpstr>Образовательная область  по  «Физическому развитию»</vt:lpstr>
      <vt:lpstr>Задачи по «Физическому развитию»</vt:lpstr>
      <vt:lpstr>Презентация PowerPoint</vt:lpstr>
      <vt:lpstr>Спортивный зал</vt:lpstr>
      <vt:lpstr>Презентация PowerPoint</vt:lpstr>
      <vt:lpstr>Презентация PowerPoint</vt:lpstr>
      <vt:lpstr>Проведение НОД</vt:lpstr>
      <vt:lpstr>Проведение НОД</vt:lpstr>
      <vt:lpstr>Проведение НОД</vt:lpstr>
      <vt:lpstr>Оздоровительные  мероприятия</vt:lpstr>
      <vt:lpstr>Оздоровительные  мероприятия</vt:lpstr>
      <vt:lpstr>Оздоровительные  мероприятия</vt:lpstr>
      <vt:lpstr>Оздоровительные  мероприятия</vt:lpstr>
      <vt:lpstr>Оздоровительные  мероприятия</vt:lpstr>
      <vt:lpstr>Дополнительное образование                         «Школа мяча»</vt:lpstr>
      <vt:lpstr>Работа с родителями</vt:lpstr>
      <vt:lpstr>Работа с родителями</vt:lpstr>
      <vt:lpstr>Образовательная область  по  «Художественно-эстетическому развитию».  Музыкальное развитие</vt:lpstr>
      <vt:lpstr>Задачи по «Музыкальному развитию»</vt:lpstr>
      <vt:lpstr>Музыкальная                 непосредственно-образовательная  деятельность</vt:lpstr>
      <vt:lpstr>Виды музыкальной деятельности                    в процессе НОД</vt:lpstr>
      <vt:lpstr>Виды музыкальной деятельности в процессе НОД</vt:lpstr>
      <vt:lpstr>Виды музыкальной деятельности в процессе НОД</vt:lpstr>
      <vt:lpstr>Виды музыкальной деятельности в процессе НОД</vt:lpstr>
      <vt:lpstr>Проведение праздников, развлечений.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социумом</vt:lpstr>
      <vt:lpstr>Развлечение «День России»</vt:lpstr>
      <vt:lpstr>Дошкольная радуга</vt:lpstr>
      <vt:lpstr>Дошкольная радуга</vt:lpstr>
      <vt:lpstr>Дошкольная радуга</vt:lpstr>
      <vt:lpstr>Дошкольная радуга</vt:lpstr>
      <vt:lpstr>Гимназия № 10 «Лик»                          Театрализация сказки «Морозко»</vt:lpstr>
      <vt:lpstr>Сенсорная комната</vt:lpstr>
      <vt:lpstr>Задачи по сенсорному развитию</vt:lpstr>
      <vt:lpstr>«Волшебная комната»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DNA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дошкольное образовательное учреждение                                                                                               «Детский сад компенсирующего вида № 31 «Сказка»</dc:title>
  <dc:creator>user</dc:creator>
  <cp:lastModifiedBy>user</cp:lastModifiedBy>
  <cp:revision>51</cp:revision>
  <dcterms:created xsi:type="dcterms:W3CDTF">2014-11-16T10:56:05Z</dcterms:created>
  <dcterms:modified xsi:type="dcterms:W3CDTF">2014-11-18T18:46:48Z</dcterms:modified>
</cp:coreProperties>
</file>