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85" r:id="rId6"/>
    <p:sldId id="262" r:id="rId7"/>
    <p:sldId id="286" r:id="rId8"/>
    <p:sldId id="287" r:id="rId9"/>
    <p:sldId id="259" r:id="rId10"/>
    <p:sldId id="263" r:id="rId11"/>
    <p:sldId id="264" r:id="rId12"/>
    <p:sldId id="265" r:id="rId13"/>
    <p:sldId id="288" r:id="rId14"/>
    <p:sldId id="289" r:id="rId15"/>
    <p:sldId id="269" r:id="rId16"/>
    <p:sldId id="271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3" autoAdjust="0"/>
    <p:restoredTop sz="94728" autoAdjust="0"/>
  </p:normalViewPr>
  <p:slideViewPr>
    <p:cSldViewPr>
      <p:cViewPr varScale="1">
        <p:scale>
          <a:sx n="88" d="100"/>
          <a:sy n="88" d="100"/>
        </p:scale>
        <p:origin x="-10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572B59-FACC-4AA2-9326-D5043C7F7986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F002DD6-869B-44F3-9FFC-C1E9A30C90A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04664"/>
            <a:ext cx="7772400" cy="3938736"/>
          </a:xfrm>
        </p:spPr>
        <p:txBody>
          <a:bodyPr/>
          <a:lstStyle/>
          <a:p>
            <a:pPr algn="ctr"/>
            <a:r>
              <a:rPr lang="ru-RU" sz="7200" b="1" dirty="0">
                <a:latin typeface="Tahoma" pitchFamily="34" charset="0"/>
                <a:cs typeface="Tahoma" pitchFamily="34" charset="0"/>
              </a:rPr>
              <a:t>Деловая игра </a:t>
            </a:r>
            <a:endParaRPr lang="ru-RU" sz="72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4400" b="1" dirty="0">
                <a:latin typeface="Tahoma" pitchFamily="34" charset="0"/>
                <a:cs typeface="Tahoma" pitchFamily="34" charset="0"/>
              </a:rPr>
              <a:t>«Знатоки ФГОС дошкольного образования»</a:t>
            </a:r>
            <a:endParaRPr lang="ru-RU" sz="4400" dirty="0">
              <a:latin typeface="Tahoma" pitchFamily="34" charset="0"/>
              <a:cs typeface="Tahoma" pitchFamily="34" charset="0"/>
            </a:endParaRPr>
          </a:p>
          <a:p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515719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Граф Марина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Эриковна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Заместитель заведующей</a:t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ГКДОУ «Детский сад №31 «Сказка»</a:t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г. Невинномысск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2377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950896"/>
          </a:xfrm>
        </p:spPr>
        <p:txBody>
          <a:bodyPr/>
          <a:lstStyle/>
          <a:p>
            <a:pPr marL="68580" indent="0" algn="ctr">
              <a:buNone/>
            </a:pPr>
            <a:r>
              <a:rPr lang="ru-RU" sz="44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ФГОС включает в себя требования к:</a:t>
            </a:r>
          </a:p>
          <a:p>
            <a:pPr marL="68580" indent="0">
              <a:buNone/>
            </a:pP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marL="68580" indent="0" algn="ctr">
              <a:buNone/>
            </a:pPr>
            <a:r>
              <a:rPr lang="ru-RU" sz="4800" b="1" dirty="0" smtClean="0">
                <a:latin typeface="Tahoma" pitchFamily="34" charset="0"/>
                <a:cs typeface="Tahoma" pitchFamily="34" charset="0"/>
              </a:rPr>
              <a:t>…………. </a:t>
            </a:r>
            <a:r>
              <a:rPr lang="ru-RU" sz="4800" b="1" dirty="0">
                <a:latin typeface="Tahoma" pitchFamily="34" charset="0"/>
                <a:cs typeface="Tahoma" pitchFamily="34" charset="0"/>
              </a:rPr>
              <a:t>основной образовательной Программы и ее объему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41984" y="1916832"/>
            <a:ext cx="30243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структуре</a:t>
            </a:r>
          </a:p>
        </p:txBody>
      </p:sp>
    </p:spTree>
    <p:extLst>
      <p:ext uri="{BB962C8B-B14F-4D97-AF65-F5344CB8AC3E}">
        <p14:creationId xmlns:p14="http://schemas.microsoft.com/office/powerpoint/2010/main" val="260268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914400" y="332656"/>
            <a:ext cx="7772400" cy="602290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44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ФГОС включает в себя требования к:</a:t>
            </a:r>
          </a:p>
          <a:p>
            <a:pPr marL="68580" indent="0">
              <a:buNone/>
            </a:pP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marL="68580" indent="0" algn="ctr">
              <a:buNone/>
            </a:pPr>
            <a:r>
              <a:rPr lang="ru-RU" sz="4800" b="1" dirty="0">
                <a:latin typeface="Tahoma" pitchFamily="34" charset="0"/>
                <a:cs typeface="Tahoma" pitchFamily="34" charset="0"/>
              </a:rPr>
              <a:t>условиям </a:t>
            </a:r>
            <a:r>
              <a:rPr lang="ru-RU" sz="4800" b="1" dirty="0" smtClean="0">
                <a:latin typeface="Tahoma" pitchFamily="34" charset="0"/>
                <a:cs typeface="Tahoma" pitchFamily="34" charset="0"/>
              </a:rPr>
              <a:t>………… </a:t>
            </a:r>
            <a:r>
              <a:rPr lang="ru-RU" sz="4800" b="1" dirty="0">
                <a:latin typeface="Tahoma" pitchFamily="34" charset="0"/>
                <a:cs typeface="Tahoma" pitchFamily="34" charset="0"/>
              </a:rPr>
              <a:t>основной образовательной Программы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261355" y="2132856"/>
            <a:ext cx="29150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48232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95089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44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ФГОС включает в себя требования к:</a:t>
            </a:r>
          </a:p>
          <a:p>
            <a:pPr marL="68580" indent="0">
              <a:buNone/>
            </a:pPr>
            <a:endParaRPr lang="en-US" b="1" dirty="0" smtClean="0">
              <a:latin typeface="Tahoma" pitchFamily="34" charset="0"/>
              <a:cs typeface="Tahoma" pitchFamily="34" charset="0"/>
            </a:endParaRPr>
          </a:p>
          <a:p>
            <a:pPr marL="68580" indent="0" algn="ctr">
              <a:buNone/>
            </a:pPr>
            <a:r>
              <a:rPr lang="en-US" sz="4800" b="1" dirty="0" smtClean="0">
                <a:latin typeface="Tahoma" pitchFamily="34" charset="0"/>
                <a:cs typeface="Tahoma" pitchFamily="34" charset="0"/>
              </a:rPr>
              <a:t>…..</a:t>
            </a:r>
            <a:r>
              <a:rPr lang="ru-RU" sz="4800" b="1" dirty="0" smtClean="0">
                <a:latin typeface="Tahoma" pitchFamily="34" charset="0"/>
                <a:cs typeface="Tahoma" pitchFamily="34" charset="0"/>
              </a:rPr>
              <a:t>……….. </a:t>
            </a:r>
            <a:r>
              <a:rPr lang="ru-RU" sz="4800" b="1" dirty="0">
                <a:latin typeface="Tahoma" pitchFamily="34" charset="0"/>
                <a:cs typeface="Tahoma" pitchFamily="34" charset="0"/>
              </a:rPr>
              <a:t>освоения основной образовательной Программы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2060848"/>
            <a:ext cx="32926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результатам</a:t>
            </a:r>
          </a:p>
        </p:txBody>
      </p:sp>
    </p:spTree>
    <p:extLst>
      <p:ext uri="{BB962C8B-B14F-4D97-AF65-F5344CB8AC3E}">
        <p14:creationId xmlns:p14="http://schemas.microsoft.com/office/powerpoint/2010/main" val="35727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32656"/>
            <a:ext cx="7772400" cy="4608512"/>
          </a:xfrm>
        </p:spPr>
        <p:txBody>
          <a:bodyPr/>
          <a:lstStyle/>
          <a:p>
            <a:pPr marL="68580" indent="0" algn="ctr"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7</a:t>
            </a:r>
            <a:r>
              <a:rPr lang="ru-RU" sz="4400" b="1" dirty="0" smtClean="0">
                <a:solidFill>
                  <a:srgbClr val="FFFF00"/>
                </a:solidFill>
              </a:rPr>
              <a:t>.Что </a:t>
            </a:r>
            <a:r>
              <a:rPr lang="ru-RU" sz="4400" b="1" dirty="0">
                <a:solidFill>
                  <a:srgbClr val="FFFF00"/>
                </a:solidFill>
              </a:rPr>
              <a:t>не является основным разделом Программы?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>
                <a:solidFill>
                  <a:srgbClr val="FF0000"/>
                </a:solidFill>
              </a:rPr>
              <a:t>) </a:t>
            </a:r>
            <a:r>
              <a:rPr lang="ru-RU" dirty="0"/>
              <a:t>целевой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>
                <a:solidFill>
                  <a:srgbClr val="FF0000"/>
                </a:solidFill>
              </a:rPr>
              <a:t>) </a:t>
            </a:r>
            <a:r>
              <a:rPr lang="ru-RU" dirty="0"/>
              <a:t>установочный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>
                <a:solidFill>
                  <a:srgbClr val="FF0000"/>
                </a:solidFill>
              </a:rPr>
              <a:t>) </a:t>
            </a:r>
            <a:r>
              <a:rPr lang="ru-RU" dirty="0"/>
              <a:t>содержательный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г</a:t>
            </a:r>
            <a:r>
              <a:rPr lang="ru-RU" dirty="0">
                <a:solidFill>
                  <a:srgbClr val="FF0000"/>
                </a:solidFill>
              </a:rPr>
              <a:t>) </a:t>
            </a:r>
            <a:r>
              <a:rPr lang="ru-RU" dirty="0"/>
              <a:t>организационный</a:t>
            </a:r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085184"/>
            <a:ext cx="314642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1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328592"/>
          </a:xfrm>
        </p:spPr>
        <p:txBody>
          <a:bodyPr/>
          <a:lstStyle/>
          <a:p>
            <a:pPr marL="68580" indent="0"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8</a:t>
            </a:r>
            <a:r>
              <a:rPr lang="ru-RU" sz="3600" b="1" dirty="0" smtClean="0">
                <a:solidFill>
                  <a:srgbClr val="FFFF00"/>
                </a:solidFill>
              </a:rPr>
              <a:t>. Какого требования </a:t>
            </a:r>
            <a:r>
              <a:rPr lang="ru-RU" sz="3600" b="1" dirty="0">
                <a:solidFill>
                  <a:srgbClr val="FFFF00"/>
                </a:solidFill>
              </a:rPr>
              <a:t>к условиям реализации ООП </a:t>
            </a:r>
            <a:r>
              <a:rPr lang="ru-RU" sz="3600" b="1" dirty="0" smtClean="0">
                <a:solidFill>
                  <a:srgbClr val="FFFF00"/>
                </a:solidFill>
              </a:rPr>
              <a:t>нет?</a:t>
            </a:r>
            <a:endParaRPr lang="ru-RU" sz="3600" b="1" dirty="0">
              <a:solidFill>
                <a:srgbClr val="FFFF00"/>
              </a:solidFill>
            </a:endParaRPr>
          </a:p>
          <a:p>
            <a:pPr marL="68580" indent="0">
              <a:buNone/>
            </a:pPr>
            <a:r>
              <a:rPr lang="ru-RU" dirty="0">
                <a:solidFill>
                  <a:srgbClr val="FF0000"/>
                </a:solidFill>
              </a:rPr>
              <a:t>а)</a:t>
            </a:r>
            <a:r>
              <a:rPr lang="ru-RU" dirty="0"/>
              <a:t> психолого-педагогические условия;</a:t>
            </a:r>
          </a:p>
          <a:p>
            <a:pPr marL="68580" indent="0">
              <a:buNone/>
            </a:pPr>
            <a:r>
              <a:rPr lang="ru-RU" dirty="0">
                <a:solidFill>
                  <a:srgbClr val="FF0000"/>
                </a:solidFill>
              </a:rPr>
              <a:t>б)</a:t>
            </a:r>
            <a:r>
              <a:rPr lang="ru-RU" dirty="0"/>
              <a:t> развивающая предметно- пространственная среда;</a:t>
            </a:r>
          </a:p>
          <a:p>
            <a:pPr marL="68580" indent="0">
              <a:buNone/>
            </a:pPr>
            <a:r>
              <a:rPr lang="ru-RU" dirty="0">
                <a:solidFill>
                  <a:srgbClr val="FF0000"/>
                </a:solidFill>
              </a:rPr>
              <a:t>в) </a:t>
            </a:r>
            <a:r>
              <a:rPr lang="ru-RU" dirty="0"/>
              <a:t>материально-технические условия;</a:t>
            </a:r>
            <a:endParaRPr lang="ru-RU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г)</a:t>
            </a:r>
            <a:r>
              <a:rPr lang="ru-RU" dirty="0"/>
              <a:t> </a:t>
            </a:r>
            <a:r>
              <a:rPr lang="ru-RU" dirty="0" smtClean="0"/>
              <a:t>финансовые условия.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445224"/>
            <a:ext cx="59917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Ответ: </a:t>
            </a:r>
            <a:r>
              <a:rPr lang="ru-RU" sz="4000" b="1" dirty="0" smtClean="0">
                <a:solidFill>
                  <a:srgbClr val="FF0000"/>
                </a:solidFill>
              </a:rPr>
              <a:t>кадровые условия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475252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4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9. На </a:t>
            </a:r>
            <a:r>
              <a:rPr lang="ru-RU" sz="44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что нацелен Стандарт ДО?</a:t>
            </a:r>
            <a:endParaRPr lang="ru-RU" sz="4400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marL="6858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а)</a:t>
            </a:r>
            <a:r>
              <a:rPr lang="ru-RU" sz="2800" b="1" dirty="0">
                <a:latin typeface="Tahoma" pitchFamily="34" charset="0"/>
                <a:cs typeface="Tahoma" pitchFamily="34" charset="0"/>
              </a:rPr>
              <a:t> формирование знаний, умений, навыков;</a:t>
            </a:r>
          </a:p>
          <a:p>
            <a:pPr marL="6858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б</a:t>
            </a:r>
            <a:r>
              <a:rPr lang="ru-RU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ru-RU" sz="2800" b="1" dirty="0">
                <a:latin typeface="Tahoma" pitchFamily="34" charset="0"/>
                <a:cs typeface="Tahoma" pitchFamily="34" charset="0"/>
              </a:rPr>
              <a:t> формирование интегративных качеств личности;</a:t>
            </a:r>
          </a:p>
          <a:p>
            <a:pPr marL="6858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</a:t>
            </a:r>
            <a:r>
              <a:rPr lang="ru-RU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ru-RU" sz="2800" b="1" dirty="0">
                <a:latin typeface="Tahoma" pitchFamily="34" charset="0"/>
                <a:cs typeface="Tahoma" pitchFamily="34" charset="0"/>
              </a:rPr>
              <a:t> целевые ориентиры дошкольного образования.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5320503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ОТВЕТ: Целевые </a:t>
            </a:r>
            <a:r>
              <a:rPr lang="ru-RU" sz="2800" b="1" dirty="0">
                <a:solidFill>
                  <a:srgbClr val="FF0000"/>
                </a:solidFill>
              </a:rPr>
              <a:t>ориентиры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26565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3240360"/>
          </a:xfrm>
        </p:spPr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ru-RU" sz="5400" b="1" dirty="0" smtClean="0">
                <a:solidFill>
                  <a:srgbClr val="FFFF00"/>
                </a:solidFill>
              </a:rPr>
              <a:t>10.Сколько </a:t>
            </a:r>
            <a:r>
              <a:rPr lang="ru-RU" sz="5400" b="1" dirty="0">
                <a:solidFill>
                  <a:srgbClr val="FFFF00"/>
                </a:solidFill>
              </a:rPr>
              <a:t>образовательных областей определяет  ФГОС ДО?</a:t>
            </a:r>
            <a:endParaRPr lang="ru-RU" sz="5400" dirty="0">
              <a:solidFill>
                <a:srgbClr val="FFFF00"/>
              </a:solidFill>
            </a:endParaRPr>
          </a:p>
          <a:p>
            <a:pPr marL="68580" indent="0">
              <a:buNone/>
            </a:pPr>
            <a:endParaRPr lang="ru-RU" b="1" dirty="0" smtClean="0"/>
          </a:p>
          <a:p>
            <a:pPr marL="68580" indent="0" algn="ctr">
              <a:buNone/>
            </a:pPr>
            <a:r>
              <a:rPr lang="ru-RU" sz="4000" b="1" dirty="0" smtClean="0"/>
              <a:t>Перечислите </a:t>
            </a:r>
            <a:r>
              <a:rPr lang="ru-RU" sz="4000" b="1" dirty="0"/>
              <a:t>их</a:t>
            </a:r>
            <a:r>
              <a:rPr lang="ru-RU" sz="4000" b="1" dirty="0" smtClean="0"/>
              <a:t>.</a:t>
            </a:r>
          </a:p>
          <a:p>
            <a:pPr marL="68580" indent="0" algn="ctr">
              <a:buNone/>
            </a:pPr>
            <a:endParaRPr lang="ru-RU" sz="4000" dirty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4005064"/>
            <a:ext cx="69127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Социально-коммуникативное Художественно-эстетическое</a:t>
            </a:r>
            <a:endParaRPr lang="ru-RU" sz="2800" b="1" dirty="0">
              <a:solidFill>
                <a:srgbClr val="FF0000"/>
              </a:solidFill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Физическое развитие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Познавательное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Речевое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9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30816"/>
          </a:xfrm>
        </p:spPr>
        <p:txBody>
          <a:bodyPr/>
          <a:lstStyle/>
          <a:p>
            <a:pPr marL="68580" indent="0" algn="ctr">
              <a:buNone/>
            </a:pPr>
            <a:r>
              <a:rPr lang="ru-RU" sz="4800" dirty="0">
                <a:latin typeface="Tahoma" pitchFamily="34" charset="0"/>
                <a:cs typeface="Tahoma" pitchFamily="34" charset="0"/>
              </a:rPr>
              <a:t>Благодарю вас, коллеги, за творчество, активность и проявленный профессионализм.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88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32656"/>
            <a:ext cx="7772400" cy="5040560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ru-RU" sz="6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ЦЕЛЬ: </a:t>
            </a:r>
            <a:endParaRPr lang="ru-RU" sz="6000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marL="68580" indent="0" algn="ctr">
              <a:buNone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8580" indent="0" algn="ctr">
              <a:buNone/>
            </a:pPr>
            <a:r>
              <a:rPr lang="ru-RU" sz="4400" dirty="0" smtClean="0">
                <a:latin typeface="Tahoma" pitchFamily="34" charset="0"/>
                <a:cs typeface="Tahoma" pitchFamily="34" charset="0"/>
              </a:rPr>
              <a:t>Активизация </a:t>
            </a:r>
            <a:r>
              <a:rPr lang="ru-RU" sz="4400" dirty="0">
                <a:latin typeface="Tahoma" pitchFamily="34" charset="0"/>
                <a:cs typeface="Tahoma" pitchFamily="34" charset="0"/>
              </a:rPr>
              <a:t>мыслительной деятельности педагогов в знании основных положений, понятий и принципов ФГОС ДО.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5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ru-RU" sz="6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.Что </a:t>
            </a:r>
            <a:r>
              <a:rPr lang="ru-RU" sz="6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означают следующие аббревиатуры?</a:t>
            </a:r>
            <a:endParaRPr lang="ru-RU" sz="6000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marL="6858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1658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ru-RU" sz="8800" b="1" dirty="0"/>
              <a:t>ООП ДО </a:t>
            </a:r>
          </a:p>
        </p:txBody>
      </p:sp>
    </p:spTree>
    <p:extLst>
      <p:ext uri="{BB962C8B-B14F-4D97-AF65-F5344CB8AC3E}">
        <p14:creationId xmlns:p14="http://schemas.microsoft.com/office/powerpoint/2010/main" val="150523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/>
          <a:lstStyle/>
          <a:p>
            <a:pPr marL="68580" indent="0" algn="ctr">
              <a:buNone/>
            </a:pPr>
            <a:r>
              <a:rPr lang="ru-RU" sz="6000" b="1" dirty="0">
                <a:solidFill>
                  <a:srgbClr val="FFFF00"/>
                </a:solidFill>
              </a:rPr>
              <a:t>ООП ДО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Основная </a:t>
            </a:r>
            <a:r>
              <a:rPr lang="ru-RU" sz="4000" b="1" dirty="0">
                <a:solidFill>
                  <a:srgbClr val="FF0000"/>
                </a:solidFill>
              </a:rPr>
              <a:t>общеобразовательная программа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7942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ru-RU" sz="8800" b="1" dirty="0"/>
              <a:t>РППС</a:t>
            </a:r>
          </a:p>
        </p:txBody>
      </p:sp>
    </p:spTree>
    <p:extLst>
      <p:ext uri="{BB962C8B-B14F-4D97-AF65-F5344CB8AC3E}">
        <p14:creationId xmlns:p14="http://schemas.microsoft.com/office/powerpoint/2010/main" val="338918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620688"/>
            <a:ext cx="7772400" cy="5734872"/>
          </a:xfrm>
        </p:spPr>
        <p:txBody>
          <a:bodyPr/>
          <a:lstStyle/>
          <a:p>
            <a:pPr marL="68580" indent="0" algn="ctr">
              <a:buNone/>
            </a:pPr>
            <a:r>
              <a:rPr lang="ru-RU" sz="6000" b="1" dirty="0">
                <a:solidFill>
                  <a:srgbClr val="FFFF00"/>
                </a:solidFill>
              </a:rPr>
              <a:t>РППС</a:t>
            </a:r>
          </a:p>
          <a:p>
            <a:pPr marL="68580" indent="0" algn="ctr">
              <a:buNone/>
            </a:pPr>
            <a:endParaRPr lang="en-US" sz="4000" b="1" dirty="0" smtClean="0"/>
          </a:p>
          <a:p>
            <a:pPr marL="6858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Развивающая </a:t>
            </a:r>
            <a:r>
              <a:rPr lang="ru-RU" sz="4000" b="1" dirty="0">
                <a:solidFill>
                  <a:srgbClr val="FF0000"/>
                </a:solidFill>
              </a:rPr>
              <a:t>предметно-пространственная среда</a:t>
            </a:r>
          </a:p>
        </p:txBody>
      </p:sp>
    </p:spTree>
    <p:extLst>
      <p:ext uri="{BB962C8B-B14F-4D97-AF65-F5344CB8AC3E}">
        <p14:creationId xmlns:p14="http://schemas.microsoft.com/office/powerpoint/2010/main" val="35463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60648"/>
            <a:ext cx="7772400" cy="511256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4</a:t>
            </a:r>
            <a:r>
              <a:rPr lang="ru-RU" sz="4000" b="1" dirty="0" smtClean="0">
                <a:solidFill>
                  <a:srgbClr val="FFFF00"/>
                </a:solidFill>
              </a:rPr>
              <a:t>. </a:t>
            </a:r>
            <a:r>
              <a:rPr lang="ru-RU" sz="4000" b="1" dirty="0">
                <a:solidFill>
                  <a:srgbClr val="FFFF00"/>
                </a:solidFill>
              </a:rPr>
              <a:t>Восстановите правильную структуру ФГОС:</a:t>
            </a:r>
          </a:p>
          <a:p>
            <a:pPr marL="68580" indent="0">
              <a:buNone/>
            </a:pPr>
            <a:r>
              <a:rPr lang="ru-RU" sz="2500" dirty="0">
                <a:solidFill>
                  <a:srgbClr val="FF0000"/>
                </a:solidFill>
              </a:rPr>
              <a:t>а) </a:t>
            </a:r>
            <a:r>
              <a:rPr lang="ru-RU" sz="2500" dirty="0"/>
              <a:t>Требования к структуре образовательной программы дошкольного образования и ее объему</a:t>
            </a:r>
          </a:p>
          <a:p>
            <a:pPr marL="68580" indent="0">
              <a:buNone/>
            </a:pPr>
            <a:r>
              <a:rPr lang="ru-RU" sz="2500" dirty="0">
                <a:solidFill>
                  <a:srgbClr val="FF0000"/>
                </a:solidFill>
              </a:rPr>
              <a:t>б) </a:t>
            </a:r>
            <a:r>
              <a:rPr lang="ru-RU" sz="2500" dirty="0"/>
              <a:t>Общие положения</a:t>
            </a:r>
          </a:p>
          <a:p>
            <a:pPr marL="68580" indent="0">
              <a:buNone/>
            </a:pPr>
            <a:r>
              <a:rPr lang="ru-RU" sz="2500" dirty="0">
                <a:solidFill>
                  <a:srgbClr val="FF0000"/>
                </a:solidFill>
              </a:rPr>
              <a:t>в) </a:t>
            </a:r>
            <a:r>
              <a:rPr lang="ru-RU" sz="2500" dirty="0"/>
              <a:t>Требования к результатам освоения основной образовательной программы дошкольного образования</a:t>
            </a:r>
          </a:p>
          <a:p>
            <a:pPr marL="68580" indent="0">
              <a:buNone/>
            </a:pPr>
            <a:r>
              <a:rPr lang="ru-RU" sz="2500" dirty="0">
                <a:solidFill>
                  <a:srgbClr val="FF0000"/>
                </a:solidFill>
              </a:rPr>
              <a:t>г) </a:t>
            </a:r>
            <a:r>
              <a:rPr lang="ru-RU" sz="2500" dirty="0"/>
              <a:t>Требования к условиям реализации основной образовательной программы дошкольного </a:t>
            </a:r>
            <a:r>
              <a:rPr lang="ru-RU" sz="2500" dirty="0" smtClean="0"/>
              <a:t>образования</a:t>
            </a:r>
            <a:endParaRPr lang="ru-RU" sz="2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5545306"/>
            <a:ext cx="46085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ctr"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ru-RU" sz="4400" b="1" dirty="0">
                <a:solidFill>
                  <a:srgbClr val="FF0000"/>
                </a:solidFill>
              </a:rPr>
              <a:t>Ответ: б; а; г; в</a:t>
            </a:r>
          </a:p>
        </p:txBody>
      </p:sp>
    </p:spTree>
    <p:extLst>
      <p:ext uri="{BB962C8B-B14F-4D97-AF65-F5344CB8AC3E}">
        <p14:creationId xmlns:p14="http://schemas.microsoft.com/office/powerpoint/2010/main" val="13584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5158808"/>
          </a:xfrm>
        </p:spPr>
        <p:txBody>
          <a:bodyPr/>
          <a:lstStyle/>
          <a:p>
            <a:pPr marL="6858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6</a:t>
            </a:r>
            <a:r>
              <a:rPr lang="ru-RU" sz="6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.Вставьте </a:t>
            </a:r>
            <a:r>
              <a:rPr lang="ru-RU" sz="6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пропущенные слова: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7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360</TotalTime>
  <Words>259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Метро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Skazka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Metodist</dc:creator>
  <cp:lastModifiedBy>Montag</cp:lastModifiedBy>
  <cp:revision>59</cp:revision>
  <dcterms:created xsi:type="dcterms:W3CDTF">2014-11-11T12:25:40Z</dcterms:created>
  <dcterms:modified xsi:type="dcterms:W3CDTF">2014-11-20T20:20:50Z</dcterms:modified>
</cp:coreProperties>
</file>