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3" r:id="rId4"/>
    <p:sldId id="262" r:id="rId5"/>
    <p:sldId id="274" r:id="rId6"/>
    <p:sldId id="264" r:id="rId7"/>
    <p:sldId id="261" r:id="rId8"/>
    <p:sldId id="263" r:id="rId9"/>
    <p:sldId id="265" r:id="rId10"/>
    <p:sldId id="287" r:id="rId11"/>
    <p:sldId id="267" r:id="rId12"/>
    <p:sldId id="278" r:id="rId13"/>
    <p:sldId id="271" r:id="rId14"/>
    <p:sldId id="276" r:id="rId15"/>
    <p:sldId id="280" r:id="rId16"/>
    <p:sldId id="268" r:id="rId17"/>
    <p:sldId id="270" r:id="rId18"/>
    <p:sldId id="269" r:id="rId19"/>
    <p:sldId id="284" r:id="rId20"/>
    <p:sldId id="285" r:id="rId21"/>
    <p:sldId id="277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AF12F-29B8-4732-987F-DD8DDFE91CF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372A9-2B07-46DF-953A-5FD2C8C922D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Гиподинамии</a:t>
          </a:r>
          <a:endParaRPr lang="ru-RU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3193A3-99D7-4D68-B19C-0B97761B675E}" type="parTrans" cxnId="{237C197B-4F45-43DA-B7F7-448DC1F11F7A}">
      <dgm:prSet/>
      <dgm:spPr/>
      <dgm:t>
        <a:bodyPr/>
        <a:lstStyle/>
        <a:p>
          <a:endParaRPr lang="ru-RU"/>
        </a:p>
      </dgm:t>
    </dgm:pt>
    <dgm:pt modelId="{294258D3-D1EA-4B5D-8C53-18A8FCBFEA11}" type="sibTrans" cxnId="{237C197B-4F45-43DA-B7F7-448DC1F11F7A}">
      <dgm:prSet/>
      <dgm:spPr/>
      <dgm:t>
        <a:bodyPr/>
        <a:lstStyle/>
        <a:p>
          <a:endParaRPr lang="ru-RU"/>
        </a:p>
      </dgm:t>
    </dgm:pt>
    <dgm:pt modelId="{EAD58FAD-C4CB-4EA8-81F8-0F4C71105AD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Снижению показателей физического развития</a:t>
          </a:r>
          <a:endParaRPr lang="ru-RU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AF33DB-C714-4739-B36C-9F8DC7F8E336}" type="parTrans" cxnId="{153AC008-C519-4EB8-AA90-313B880C8394}">
      <dgm:prSet/>
      <dgm:spPr/>
      <dgm:t>
        <a:bodyPr/>
        <a:lstStyle/>
        <a:p>
          <a:endParaRPr lang="ru-RU"/>
        </a:p>
      </dgm:t>
    </dgm:pt>
    <dgm:pt modelId="{882CECB4-9B3E-4141-A380-909707E6992C}" type="sibTrans" cxnId="{153AC008-C519-4EB8-AA90-313B880C8394}">
      <dgm:prSet/>
      <dgm:spPr/>
      <dgm:t>
        <a:bodyPr/>
        <a:lstStyle/>
        <a:p>
          <a:endParaRPr lang="ru-RU"/>
        </a:p>
      </dgm:t>
    </dgm:pt>
    <dgm:pt modelId="{D4A4E48D-0A71-4E3A-8D11-7E30B6051BD5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Росту заболеваемости , уменьшению защитных сил организма, избыточному весу, нарушению осанки</a:t>
          </a:r>
          <a:endParaRPr lang="ru-RU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EEE5FE-E25E-4E36-A98F-FAF4E92C74B6}" type="parTrans" cxnId="{A8ED60F5-9DD8-45EA-B7D8-E214ACA15296}">
      <dgm:prSet/>
      <dgm:spPr/>
      <dgm:t>
        <a:bodyPr/>
        <a:lstStyle/>
        <a:p>
          <a:endParaRPr lang="ru-RU"/>
        </a:p>
      </dgm:t>
    </dgm:pt>
    <dgm:pt modelId="{EFEE28D3-4379-4C75-9A76-7C61FD909994}" type="sibTrans" cxnId="{A8ED60F5-9DD8-45EA-B7D8-E214ACA15296}">
      <dgm:prSet/>
      <dgm:spPr/>
      <dgm:t>
        <a:bodyPr/>
        <a:lstStyle/>
        <a:p>
          <a:endParaRPr lang="ru-RU"/>
        </a:p>
      </dgm:t>
    </dgm:pt>
    <dgm:pt modelId="{7B8D547F-C00C-4632-96E9-9D35AF5D61A1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Снижению интереса детей к двигательной активности, их малоподвижность, не желание принимать участие в подвижных играх</a:t>
          </a:r>
          <a:endParaRPr lang="ru-RU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44FDEA-E31A-48B3-8189-85ED8B3AFB57}" type="parTrans" cxnId="{DA20746D-257A-42A5-A5FE-25D94A3E4DA0}">
      <dgm:prSet/>
      <dgm:spPr/>
      <dgm:t>
        <a:bodyPr/>
        <a:lstStyle/>
        <a:p>
          <a:endParaRPr lang="ru-RU"/>
        </a:p>
      </dgm:t>
    </dgm:pt>
    <dgm:pt modelId="{12C59960-3ED9-4089-B0A6-B0CC8A45BD96}" type="sibTrans" cxnId="{DA20746D-257A-42A5-A5FE-25D94A3E4DA0}">
      <dgm:prSet/>
      <dgm:spPr/>
      <dgm:t>
        <a:bodyPr/>
        <a:lstStyle/>
        <a:p>
          <a:endParaRPr lang="ru-RU"/>
        </a:p>
      </dgm:t>
    </dgm:pt>
    <dgm:pt modelId="{6D48FB42-3738-4068-B369-60AECCC3154E}" type="pres">
      <dgm:prSet presAssocID="{D24AF12F-29B8-4732-987F-DD8DDFE91C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E2521-89F0-4FC2-B1FB-0E7017F47ECC}" type="pres">
      <dgm:prSet presAssocID="{7B8D547F-C00C-4632-96E9-9D35AF5D61A1}" presName="boxAndChildren" presStyleCnt="0"/>
      <dgm:spPr/>
    </dgm:pt>
    <dgm:pt modelId="{DA660FAB-0760-49E8-899A-583109380520}" type="pres">
      <dgm:prSet presAssocID="{7B8D547F-C00C-4632-96E9-9D35AF5D61A1}" presName="parentTextBox" presStyleLbl="node1" presStyleIdx="0" presStyleCnt="4" custScaleY="161294" custLinFactNeighborX="-7843" custLinFactNeighborY="1548"/>
      <dgm:spPr/>
      <dgm:t>
        <a:bodyPr/>
        <a:lstStyle/>
        <a:p>
          <a:endParaRPr lang="ru-RU"/>
        </a:p>
      </dgm:t>
    </dgm:pt>
    <dgm:pt modelId="{327B9D16-BCBD-4FAF-A7AC-194BE681D286}" type="pres">
      <dgm:prSet presAssocID="{EFEE28D3-4379-4C75-9A76-7C61FD909994}" presName="sp" presStyleCnt="0"/>
      <dgm:spPr/>
    </dgm:pt>
    <dgm:pt modelId="{7EAA972F-749C-4541-854D-14DF1D5B7099}" type="pres">
      <dgm:prSet presAssocID="{D4A4E48D-0A71-4E3A-8D11-7E30B6051BD5}" presName="arrowAndChildren" presStyleCnt="0"/>
      <dgm:spPr/>
    </dgm:pt>
    <dgm:pt modelId="{06E82E30-BD98-48F6-A222-8A490D28D77F}" type="pres">
      <dgm:prSet presAssocID="{D4A4E48D-0A71-4E3A-8D11-7E30B6051BD5}" presName="parentTextArrow" presStyleLbl="node1" presStyleIdx="1" presStyleCnt="4" custScaleY="117331"/>
      <dgm:spPr/>
      <dgm:t>
        <a:bodyPr/>
        <a:lstStyle/>
        <a:p>
          <a:endParaRPr lang="ru-RU"/>
        </a:p>
      </dgm:t>
    </dgm:pt>
    <dgm:pt modelId="{35EDB2CC-D65C-4235-844B-2D29ACEDA936}" type="pres">
      <dgm:prSet presAssocID="{882CECB4-9B3E-4141-A380-909707E6992C}" presName="sp" presStyleCnt="0"/>
      <dgm:spPr/>
    </dgm:pt>
    <dgm:pt modelId="{90B39CD7-28D7-44E7-B0F2-05DAC8DB0B83}" type="pres">
      <dgm:prSet presAssocID="{EAD58FAD-C4CB-4EA8-81F8-0F4C71105AD5}" presName="arrowAndChildren" presStyleCnt="0"/>
      <dgm:spPr/>
    </dgm:pt>
    <dgm:pt modelId="{18A79B70-583E-41A1-840F-E55009B5FB82}" type="pres">
      <dgm:prSet presAssocID="{EAD58FAD-C4CB-4EA8-81F8-0F4C71105AD5}" presName="parentTextArrow" presStyleLbl="node1" presStyleIdx="2" presStyleCnt="4" custScaleY="100359" custLinFactNeighborX="-16667" custLinFactNeighborY="1715"/>
      <dgm:spPr/>
      <dgm:t>
        <a:bodyPr/>
        <a:lstStyle/>
        <a:p>
          <a:endParaRPr lang="ru-RU"/>
        </a:p>
      </dgm:t>
    </dgm:pt>
    <dgm:pt modelId="{13CC90BE-248F-49AB-95D4-7D41D8C56E86}" type="pres">
      <dgm:prSet presAssocID="{294258D3-D1EA-4B5D-8C53-18A8FCBFEA11}" presName="sp" presStyleCnt="0"/>
      <dgm:spPr/>
    </dgm:pt>
    <dgm:pt modelId="{367FAC2D-127D-44EF-93EE-6987A0F70761}" type="pres">
      <dgm:prSet presAssocID="{DD1372A9-2B07-46DF-953A-5FD2C8C922DA}" presName="arrowAndChildren" presStyleCnt="0"/>
      <dgm:spPr/>
    </dgm:pt>
    <dgm:pt modelId="{E1507634-85E1-412B-B97B-CF19152708A4}" type="pres">
      <dgm:prSet presAssocID="{DD1372A9-2B07-46DF-953A-5FD2C8C922DA}" presName="parentTextArrow" presStyleLbl="node1" presStyleIdx="3" presStyleCnt="4" custScaleY="66121" custLinFactNeighborY="2069"/>
      <dgm:spPr/>
      <dgm:t>
        <a:bodyPr/>
        <a:lstStyle/>
        <a:p>
          <a:endParaRPr lang="ru-RU"/>
        </a:p>
      </dgm:t>
    </dgm:pt>
  </dgm:ptLst>
  <dgm:cxnLst>
    <dgm:cxn modelId="{D8922A88-EF1B-4D8B-A55B-1D1650BF9028}" type="presOf" srcId="{EAD58FAD-C4CB-4EA8-81F8-0F4C71105AD5}" destId="{18A79B70-583E-41A1-840F-E55009B5FB82}" srcOrd="0" destOrd="0" presId="urn:microsoft.com/office/officeart/2005/8/layout/process4"/>
    <dgm:cxn modelId="{A8ED60F5-9DD8-45EA-B7D8-E214ACA15296}" srcId="{D24AF12F-29B8-4732-987F-DD8DDFE91CF3}" destId="{D4A4E48D-0A71-4E3A-8D11-7E30B6051BD5}" srcOrd="2" destOrd="0" parTransId="{F9EEE5FE-E25E-4E36-A98F-FAF4E92C74B6}" sibTransId="{EFEE28D3-4379-4C75-9A76-7C61FD909994}"/>
    <dgm:cxn modelId="{237C197B-4F45-43DA-B7F7-448DC1F11F7A}" srcId="{D24AF12F-29B8-4732-987F-DD8DDFE91CF3}" destId="{DD1372A9-2B07-46DF-953A-5FD2C8C922DA}" srcOrd="0" destOrd="0" parTransId="{633193A3-99D7-4D68-B19C-0B97761B675E}" sibTransId="{294258D3-D1EA-4B5D-8C53-18A8FCBFEA11}"/>
    <dgm:cxn modelId="{DA20746D-257A-42A5-A5FE-25D94A3E4DA0}" srcId="{D24AF12F-29B8-4732-987F-DD8DDFE91CF3}" destId="{7B8D547F-C00C-4632-96E9-9D35AF5D61A1}" srcOrd="3" destOrd="0" parTransId="{2B44FDEA-E31A-48B3-8189-85ED8B3AFB57}" sibTransId="{12C59960-3ED9-4089-B0A6-B0CC8A45BD96}"/>
    <dgm:cxn modelId="{B9455CD2-2438-4518-AF83-B98603F711F9}" type="presOf" srcId="{D4A4E48D-0A71-4E3A-8D11-7E30B6051BD5}" destId="{06E82E30-BD98-48F6-A222-8A490D28D77F}" srcOrd="0" destOrd="0" presId="urn:microsoft.com/office/officeart/2005/8/layout/process4"/>
    <dgm:cxn modelId="{153AC008-C519-4EB8-AA90-313B880C8394}" srcId="{D24AF12F-29B8-4732-987F-DD8DDFE91CF3}" destId="{EAD58FAD-C4CB-4EA8-81F8-0F4C71105AD5}" srcOrd="1" destOrd="0" parTransId="{0BAF33DB-C714-4739-B36C-9F8DC7F8E336}" sibTransId="{882CECB4-9B3E-4141-A380-909707E6992C}"/>
    <dgm:cxn modelId="{B354B745-E697-42B8-B0E7-21CC32046BA3}" type="presOf" srcId="{DD1372A9-2B07-46DF-953A-5FD2C8C922DA}" destId="{E1507634-85E1-412B-B97B-CF19152708A4}" srcOrd="0" destOrd="0" presId="urn:microsoft.com/office/officeart/2005/8/layout/process4"/>
    <dgm:cxn modelId="{6AFF7704-C0D5-4D8B-A60F-0ABDA5A25656}" type="presOf" srcId="{D24AF12F-29B8-4732-987F-DD8DDFE91CF3}" destId="{6D48FB42-3738-4068-B369-60AECCC3154E}" srcOrd="0" destOrd="0" presId="urn:microsoft.com/office/officeart/2005/8/layout/process4"/>
    <dgm:cxn modelId="{58EB5245-D81D-4EDE-8938-FC238D2CC8D3}" type="presOf" srcId="{7B8D547F-C00C-4632-96E9-9D35AF5D61A1}" destId="{DA660FAB-0760-49E8-899A-583109380520}" srcOrd="0" destOrd="0" presId="urn:microsoft.com/office/officeart/2005/8/layout/process4"/>
    <dgm:cxn modelId="{D4877F13-A590-4545-B76E-FE0FD5EAB1B3}" type="presParOf" srcId="{6D48FB42-3738-4068-B369-60AECCC3154E}" destId="{844E2521-89F0-4FC2-B1FB-0E7017F47ECC}" srcOrd="0" destOrd="0" presId="urn:microsoft.com/office/officeart/2005/8/layout/process4"/>
    <dgm:cxn modelId="{42AA5D8A-EF81-4996-9BBC-314BB850DCBA}" type="presParOf" srcId="{844E2521-89F0-4FC2-B1FB-0E7017F47ECC}" destId="{DA660FAB-0760-49E8-899A-583109380520}" srcOrd="0" destOrd="0" presId="urn:microsoft.com/office/officeart/2005/8/layout/process4"/>
    <dgm:cxn modelId="{29DA6A51-8C4C-4D5C-A2EA-6F39C8706444}" type="presParOf" srcId="{6D48FB42-3738-4068-B369-60AECCC3154E}" destId="{327B9D16-BCBD-4FAF-A7AC-194BE681D286}" srcOrd="1" destOrd="0" presId="urn:microsoft.com/office/officeart/2005/8/layout/process4"/>
    <dgm:cxn modelId="{E4A7FB36-8ED8-4BCA-9599-5748373D4037}" type="presParOf" srcId="{6D48FB42-3738-4068-B369-60AECCC3154E}" destId="{7EAA972F-749C-4541-854D-14DF1D5B7099}" srcOrd="2" destOrd="0" presId="urn:microsoft.com/office/officeart/2005/8/layout/process4"/>
    <dgm:cxn modelId="{54D90BF2-4C6D-47FD-8FC3-BB78941F5F0E}" type="presParOf" srcId="{7EAA972F-749C-4541-854D-14DF1D5B7099}" destId="{06E82E30-BD98-48F6-A222-8A490D28D77F}" srcOrd="0" destOrd="0" presId="urn:microsoft.com/office/officeart/2005/8/layout/process4"/>
    <dgm:cxn modelId="{228C1CE6-D86E-4B6A-8D05-B98B056C150D}" type="presParOf" srcId="{6D48FB42-3738-4068-B369-60AECCC3154E}" destId="{35EDB2CC-D65C-4235-844B-2D29ACEDA936}" srcOrd="3" destOrd="0" presId="urn:microsoft.com/office/officeart/2005/8/layout/process4"/>
    <dgm:cxn modelId="{272B77E2-084B-4739-9754-9CD49B594678}" type="presParOf" srcId="{6D48FB42-3738-4068-B369-60AECCC3154E}" destId="{90B39CD7-28D7-44E7-B0F2-05DAC8DB0B83}" srcOrd="4" destOrd="0" presId="urn:microsoft.com/office/officeart/2005/8/layout/process4"/>
    <dgm:cxn modelId="{1767BC1D-2561-41B4-BF3A-4261C4A15F3F}" type="presParOf" srcId="{90B39CD7-28D7-44E7-B0F2-05DAC8DB0B83}" destId="{18A79B70-583E-41A1-840F-E55009B5FB82}" srcOrd="0" destOrd="0" presId="urn:microsoft.com/office/officeart/2005/8/layout/process4"/>
    <dgm:cxn modelId="{E5FBC008-CD01-42A9-9EDF-BA1EB52BA134}" type="presParOf" srcId="{6D48FB42-3738-4068-B369-60AECCC3154E}" destId="{13CC90BE-248F-49AB-95D4-7D41D8C56E86}" srcOrd="5" destOrd="0" presId="urn:microsoft.com/office/officeart/2005/8/layout/process4"/>
    <dgm:cxn modelId="{A580D874-CB2D-4786-8360-E0E37BF65170}" type="presParOf" srcId="{6D48FB42-3738-4068-B369-60AECCC3154E}" destId="{367FAC2D-127D-44EF-93EE-6987A0F70761}" srcOrd="6" destOrd="0" presId="urn:microsoft.com/office/officeart/2005/8/layout/process4"/>
    <dgm:cxn modelId="{FA9E2A01-B4B3-4B2A-9D43-9AB26DDB061F}" type="presParOf" srcId="{367FAC2D-127D-44EF-93EE-6987A0F70761}" destId="{E1507634-85E1-412B-B97B-CF19152708A4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0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572008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 descr="бег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3071802" cy="3388016"/>
          </a:xfrm>
          <a:prstGeom prst="rect">
            <a:avLst/>
          </a:prstGeom>
        </p:spPr>
      </p:pic>
      <p:pic>
        <p:nvPicPr>
          <p:cNvPr id="8" name="Рисунок 7" descr="мяч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32372" y="3857628"/>
            <a:ext cx="1611628" cy="300037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71802" y="6286520"/>
            <a:ext cx="3857487" cy="57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спорт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ACEAFF"/>
              </a:clrFrom>
              <a:clrTo>
                <a:srgbClr val="ACE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147104" cy="1714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спорт2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DB05"/>
              </a:clrFrom>
              <a:clrTo>
                <a:srgbClr val="C4DB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714488"/>
            <a:ext cx="1147121" cy="1714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спорт3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52"/>
              </a:clrFrom>
              <a:clrTo>
                <a:srgbClr val="FFFF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0" y="3500438"/>
            <a:ext cx="1142976" cy="1714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спорт4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D97E"/>
              </a:clrFrom>
              <a:clrTo>
                <a:srgbClr val="FFD9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5143512"/>
            <a:ext cx="1147104" cy="171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бег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469983"/>
            <a:ext cx="3071802" cy="3388017"/>
          </a:xfrm>
          <a:prstGeom prst="rect">
            <a:avLst/>
          </a:prstGeom>
        </p:spPr>
      </p:pic>
      <p:pic>
        <p:nvPicPr>
          <p:cNvPr id="8" name="Рисунок 7" descr="мяч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572395" y="3643314"/>
            <a:ext cx="1571605" cy="2925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«Двигательная активность детей дошкольного возраста и её организация в соответствии с требованиями ФАОП ДО»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07904" y="3786190"/>
            <a:ext cx="4007368" cy="11430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Подготовила : 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Рудикова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И.В., воспитатель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ГКДОУ «ДС № 31 «Сказка»</a:t>
            </a:r>
          </a:p>
        </p:txBody>
      </p:sp>
      <p:pic>
        <p:nvPicPr>
          <p:cNvPr id="7" name="Picture 8" descr="http://dou1-usolie.ru/wp-content/uploads/2016/06/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214926"/>
            <a:ext cx="478634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72547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Дети большой подвижности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857232"/>
            <a:ext cx="7329510" cy="5268931"/>
          </a:xfrm>
        </p:spPr>
        <p:txBody>
          <a:bodyPr>
            <a:normAutofit fontScale="77500" lnSpcReduction="20000"/>
          </a:bodyPr>
          <a:lstStyle/>
          <a:p>
            <a:pPr lvl="1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заметны, хотя и составляют от общего числа детей примерно четвёртую – пятую часть. Они находят возможность двигаться в любых условиях. Из всех видов движений выбирают чаще бег, прыжки, избегают движений, требующих точности и сдержанности. Движения их быстры, резки, часто бесцельны.</a:t>
            </a:r>
          </a:p>
          <a:p>
            <a:pPr lvl="1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- за высокой интенсивности двигательной активности они как бы не успевают вникнуть в суть своей деятельности, не могут управлять в должной степени своими движениями.</a:t>
            </a:r>
          </a:p>
          <a:p>
            <a:pPr lvl="1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чрезмерная подвижность является сильным раздражителем для нервной системы, поэтому дети отличаются неуравновешенным поведением, чаще других попадают в конфликтные ситуации, они с трудом засыпают, спят неспокойно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28728" y="4929198"/>
            <a:ext cx="1857388" cy="1928802"/>
            <a:chOff x="0" y="0"/>
            <a:chExt cx="7858148" cy="19073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7858148" cy="1907394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0" y="0"/>
              <a:ext cx="7858148" cy="1907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143372" y="5143512"/>
            <a:ext cx="1857388" cy="1857364"/>
            <a:chOff x="0" y="0"/>
            <a:chExt cx="7858148" cy="190739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7858148" cy="1907394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7858148" cy="1907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072330" y="5000636"/>
            <a:ext cx="1857388" cy="1857364"/>
            <a:chOff x="0" y="0"/>
            <a:chExt cx="7858148" cy="190739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7858148" cy="1907394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0"/>
              <a:ext cx="7858148" cy="1907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Дети средней подвижности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042" y="1000109"/>
            <a:ext cx="7072362" cy="364333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Отличаются наиболее ровным и спокойным поведением,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равномерной подвижностью на протяжении всего дня. 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Таких детей примерно половина или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чуть больше в группе. Они самостоятельны и активны, движения их уверенные, чёткие, целенаправленные.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www.gifki.org/data/media/545/deti-animatsionnaya-kartinka-017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4572008"/>
            <a:ext cx="157163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ebstockreview.net/images/receptionist-clipart-animated-gif-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486275"/>
            <a:ext cx="40290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gifki.org/data/media/545/deti-animatsionnaya-kartinka-017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643446"/>
            <a:ext cx="157163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87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1143000"/>
          </a:xfrm>
        </p:spPr>
        <p:txBody>
          <a:bodyPr>
            <a:normAutofit/>
          </a:bodyPr>
          <a:lstStyle/>
          <a:p>
            <a:pPr marL="0" indent="0"/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Наиболее уязвим организм детей малой</a:t>
            </a:r>
            <a:b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подвижности.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1"/>
            <a:ext cx="6929486" cy="397194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характеризует общая вялость, пассивность, они быстрее других устают. В противоположность подвижным детям, умеющим найти для игр пространство, они стараются уйти в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сторону, чтобы никому не мешать, выбирают деятельность, не требующих интенсивных движений.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они робки в общении, не уверенны в себе, не любят игры с движениями. Малая подвижность – фактор риска для ребёнка. Она объясняется его нездоровьем, отсутствием условий для движений, отрицательным психологическим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климатом, слабыми двигательными умениями или тем, что ребёнок уже приучен к малоподвижному образу жизни, что особенно тревожно.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gas-kvas.com/uploads/posts/2023-08/1691404566_gas-kvas-com-p-risunki-na-prazdnik-den-obeda-za-prosmotro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612"/>
            <a:ext cx="2714625" cy="185738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Рисунок 4" descr="https://avatars.mds.yandex.net/i?id=41f2fe8b418ef91135db67e1ba03c319afe9eb35-10414807-images-thumbs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72074"/>
            <a:ext cx="3000396" cy="178592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48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592935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Приёмы руководства двигательной активностью  детей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600200"/>
            <a:ext cx="7500990" cy="4972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Руководство двигательной активностью детей большой подвижности направляется не на уменьшение их двигательной активности, а на регулирование интенсивности движений. Пусть по времени дети двигаются как можно больше – важно запрограммировать такой состав движений, которые требуют сосредоточенности внимания, сдержанности, точности. Ребят необходимо специально учить точным движениям: метанию в цель, прокатывание мяча по ограниченной площади (половице, дорожке из двух шнуров, гимнастической скамейке и пр.), ловле мяча, отбиванию его от пола. Полезны все виды и способы лазания, упражнения в равновесии,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упражнения на ограниченной площади(плоскостном кружочке на полу, чурбане, скамейке, доске). Особым регулирующим приёмом является внесение осмысленности содержания в двигательную деятельность.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 бесцельном беге, например, ребёнку можно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напомнить сюжеты игры в автомобиль, самолёт,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поезд и т.п.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gifki.org/data/media/1531/simpsony-animatsionnaya-kartinka-000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0"/>
            <a:ext cx="2066932" cy="20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onspekta.net/lektsiacom/baza4/98273281839.files/image00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357821"/>
            <a:ext cx="1457325" cy="150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49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32951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Приёмы руководства двигательной активностью 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7098012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 руководстве двигательной активностью детей средней подвижности  достаточно создать необходимые условия, т.е. предоставить место для движений, время, игрушки - двигатели, физкультурное оборудование и пособия. Физиологи советуют смелее полагаться на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которые у них проявляется достаточно ярко.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ad156.ucoz.net/sporting_children_5e8f026ae7d7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14752"/>
            <a:ext cx="7429552" cy="275274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59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8683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Приёмы руководства двигательной активностью  детей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42985"/>
            <a:ext cx="7526070" cy="4643470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малоподвижных детей следует воспитывать интерес к движениям, потребность в подвижных видах деятельности. Особое внимание уделяется развитию всех основных движений, особенно интенсивных(бег, прыжки – разные их способы). Малоподвижные дети вовлекаются в активную двигательную деятельность на протяжении всего дня. Следует позаботиться о том, чтобы она была для детей интересной, непринуждённой. Не нужно бояться, что дети утомятся.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Этого никогда не произойдёт, если обеспечить условия для разнообразных движений в физкультурной, игровой, трудовой деятельности индивидуально с воспитателем или в коллективе детей. Помогут в этом разнообразные физкультурные пособия, игрушки – двигатели. Полезно вспомнить здесь наставления физиологов: дети не устают, если часто меняют движения, их темп, амплитуду, место выполнения. В этом случае происходит естественный отдых (активный отдых).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Разнообразная двигательная деятельность не только не утомляет ребёнка, а наоборот – снимает утомление, активизирует память, мышление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nachalo4ka.ru/wp-content/uploads/2014/05/de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357826"/>
            <a:ext cx="3857652" cy="150017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96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868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Двигательная активность в режиме дня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071546"/>
            <a:ext cx="7429552" cy="505461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Придавая особую значимость роли двигательной активности в укреплении здоровья дошкольников, необходимо определить приоритеты в режиме дня.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Первое место в двигательном режиме детей принадлежит физкультурно-оздоровительным занятиям. К ним относятся общеизвестные виды двигательной деятельности: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гимнастика,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 и физические упражнения во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прогулок,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физкультминутки на занятиях с умственной нагрузкой,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двигательные разминки между занятиями,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оздоровительный бег на воздухе;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после дневного сна;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разминка во время перерыва между занятиями;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индивидуальная работа с детьми по развитию движений и регулированию ДА детей на вечерней прогулке;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un9-16.userapi.com/c855032/v855032576/1d4ac9/hUOq8d5RLF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500702"/>
            <a:ext cx="7715304" cy="135729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67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Двигательная активность в режиме дня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142985"/>
            <a:ext cx="7500990" cy="30003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Второе место в двигательном режиме детей занимают учебные занятия по физической культуре — как основная форма обучения двигательным навыкам и развития оптимальной ДА детей.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Проводить занятия по физической культуре не менее трёх раз в неделю , желательно в первой половине дня (одно на воздухе).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n9-56.userapi.com/impg/nAtA1za6j2nnJZClbxosSYe3_lfSQGIOhduyIw/NUhc3KX_aE0.jpg?size=800x539&amp;quality=95&amp;sign=141a0e5de68f9798876929f169600fe4&amp;c_uniq_tag=NLrcg6IGaXUY3qfHGZJxjtrthMjKN6vIWkWqmy_cc2I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019550"/>
            <a:ext cx="6057900" cy="28384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56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654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Двигательная активность в режиме дня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000109"/>
            <a:ext cx="7358114" cy="37862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Третье место отводится самостоятельной двигательной деятельности, возникающей по инициативе детей. Она даёт широкий простор для проявления их индивидуальных двигательных возможностей. Самостоятельная деятельность является важным источником активности и саморазвития ребёнка. Продолжительность её зависит от индивидуальных проявлений детей в двигательной деятельности, и поэтому педагогическое руководство самостоятельной деятельностью детей должно быть построено с учетом уровня ДА.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Наряду с перечисленными видами занятий по физической культуре немаловажное значение отводится активному отдыху,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массовым мероприятиям, в которых могут принимать участие родители и дети соседнего ДОУ. К таким занятиям относятся неделя здоровья, физкультурный досуг, физкультурно-спортивные праздники на воздухе и воде, игры-соревнования, спартакиады.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cdn.culture.ru/images/38b41b86-a450-5724-a744-0ca48ddbd1c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500702"/>
            <a:ext cx="7446333" cy="135729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01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Ресурсы для развития двигательной</a:t>
            </a:r>
            <a:b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активности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7329510" cy="4983179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Спортивная площадка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беговая дорожка, футбольные ворота баскетбольные кольца, тренажеры).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участок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выносной материал, атрибуты для игр и упражнений, использование по максимуму пространство площадки)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зал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(мячи, обручи, скакалки, кегли, ленты и т.д.)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уголок в группе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атрибуты и карточки с заданиями…)</a:t>
            </a:r>
          </a:p>
          <a:p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зал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такое двигательная активность?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84784"/>
            <a:ext cx="3816424" cy="515892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естественная потребность детей в движении, удовлетворение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которой является важнейшим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условием гармоничного развития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ребенка, состояние его здоровья.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должна соответствовать его опыту, интересам, желаниям 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функциональным возможностям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организма.</a:t>
            </a:r>
            <a:endParaRPr lang="ru-RU" sz="4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kids_football_141518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857628"/>
            <a:ext cx="3384376" cy="250033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4" descr="http://99px.ru/sstorage/1/2010/01/image_122011015480786475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357298"/>
            <a:ext cx="159067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Знаете ли вы: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71546"/>
            <a:ext cx="7329510" cy="5054617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ребенку надо больше двигаться в среду и четверг;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 всего ребёнок нуждается в движении с 10 до 12 часов  и с 15-17часов  дня;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весенне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летний период двигательная активность ребёнка возрастает;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лишение ребёнка движения может вызвать заикание и нервный срыв;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привычка вырабатывается в течение 21 дня (например, делать зарядку).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857760"/>
            <a:ext cx="3595687" cy="178595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286676" cy="7969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Рефлексия «Зарядка»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00108"/>
            <a:ext cx="7454632" cy="58578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 через выполнение определенных  движений дать рефлексивную оценку: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уже об этом знала, но мне 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интересно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r">
              <a:buAutoNum type="arabicPeriod" startAt="2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узнала много нового </a:t>
            </a:r>
          </a:p>
          <a:p>
            <a:pPr marL="514350" indent="-51435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интересного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было очень интересно, узнала много нового для себя, буду это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применять в дальнейшей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работе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usagif.com/wp-content/uploads/gif/ok-9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571612"/>
            <a:ext cx="1143008" cy="155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ne-kurim.ru/forum/attachments/2000082-gif.1380658/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928934"/>
            <a:ext cx="12430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edia1.tenor.com/images/811fc84893869bb82f1996cbc1249aa3/tenor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214950"/>
            <a:ext cx="1638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24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Движение - это жизнь!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smtClean="0">
                <a:solidFill>
                  <a:srgbClr val="0070C0"/>
                </a:solidFill>
                <a:latin typeface="Monotype Corsiva" pitchFamily="66" charset="0"/>
              </a:rPr>
              <a:t>           </a:t>
            </a:r>
            <a:r>
              <a:rPr lang="ru-RU" sz="24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ДВИЖЕНИЕ МОЖЕТ ПО СВОЕМУ ДЕЙСТВИЮ ЗАМЕНИТЬ ЛЮБОЕ СРЕДСТВО, НО ВСЕ ЛЕЧЕБНЫЕ СРЕДСТВА МИРА НЕ МОГУТ ЗАМЕНИТЬ ДЕЙСТВИЯ ДВИЖЕНИЯ»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Т. ТАССО</a:t>
            </a:r>
          </a:p>
        </p:txBody>
      </p:sp>
      <p:pic>
        <p:nvPicPr>
          <p:cNvPr id="5" name="Рисунок 4" descr="https://rused.ru/irk-mdou58/wp-content/uploads/sites/22/2018/02/0991bb715d7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500702"/>
            <a:ext cx="7643866" cy="116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yapx.cc/GwRBI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696" y="2500306"/>
            <a:ext cx="77153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215238" cy="78579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642918"/>
            <a:ext cx="6215106" cy="585791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 последних лет показывают, что функциональные возможности организма ребенка не реализуются на должном уровне в процессе разных видов занятий по физической культуре, что в свою очередь не позволяет полностью обеспечить биологическую потребность ребенка в движении.</a:t>
            </a:r>
            <a:r>
              <a:rPr lang="ru-RU" sz="8000" dirty="0" smtClean="0"/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От недостаточного использования жизненной энергии (из-за ограничения активных движений) в теле ребенка накапливается излишнее напряжение.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Это, с одной стороны, является источником сравнительно быстрой усталости, а с другой – движения его теряют естественность, спонтанность, становятся угловатыми. Со временем это порождает проблемы другого рода: на занятиях физкультурой, которые обязательны в детском саду, а потом и в школе, такой  ребенок может быть не успешным – это видят и сверстники, и сам ребенок это ощущает очень болезненно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9" name="Picture 2" descr="http://justclickit.ru/flash/girl/girl%20(3417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429132"/>
            <a:ext cx="2438400" cy="242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4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6940886" cy="85725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Недостаток двигательной активности</a:t>
            </a:r>
            <a:b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ведет к: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35747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571604" y="1071546"/>
          <a:ext cx="728667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734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Значимость двигательной активности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71612"/>
            <a:ext cx="5597814" cy="528638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714488"/>
            <a:ext cx="4214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в дошкольном возрасте, в период интенсивного роста и развития детей, особенно важно обеспечить оптимальный режим двигательной активности, способствующий своевременному развитию моторики, правильному формированию важнейших органов и систем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растущего организма ребенка.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Двигательная активность дошкольников также является важным показателем физической готовности детей к обучению в школе.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643314"/>
            <a:ext cx="3024191" cy="3014666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Picture 2" descr="http://justclickit.ru/flash/child/child%20(29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71612"/>
            <a:ext cx="2362200" cy="1838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14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29552" cy="1203348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Задачи, </a:t>
            </a:r>
            <a:r>
              <a:rPr lang="ru-RU" sz="3600" dirty="0" smtClean="0">
                <a:solidFill>
                  <a:srgbClr val="C00000"/>
                </a:solidFill>
              </a:rPr>
              <a:t>направленные на развитие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двигательной активности: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214422"/>
            <a:ext cx="7358114" cy="4357718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Выявлять интересы, способности детей в двигательной деятельности и реализовывать их через систему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оздоровительной работы;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формированию необходимых двигательных умений и навыков в соответствии с индивидуальными особенностями и состоянием здоровья ребенка;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интерес к физическим упражнениям и подвижным играм;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формированию моральных качеств (силы воли, выносливости);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Профилактика простудных заболеваний;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уважения к собственному здоровью и обязанность беречь его.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wAuAMBIgACEQEDEQH/xAAbAAABBQEBAAAAAAAAAAAAAAAFAQIDBAYAB//EAEEQAAIBAwMBBAgCCAQFBQAAAAECAwAEEQUSITETQVFhBhQiMnGBkaEjUhVCYnKxwdHhM1OCkhYkQ0SiB3OywvD/xAAZAQADAQEBAAAAAAAAAAAAAAACAwQBAAX/xAAlEQACAgEDBAIDAQAAAAAAAAABAgARAxIhMQQTFFEyQSJhcZH/2gAMAwEAAhEDEQA/APPI0xKmFqXnHSgLSPke23HnTNzfmb60zxj7mdyaEVwZecsOnjWeApvxFZ4v7ndyaAug53r9aRZohEMyJ1/MKGSafLGQrMgJUNwc9fhTBYt3uPpReL+4B6hYWW4gDAmVAP3qYbq3yfxk+Rob6k3+Z9qcLDI5lI+Vb4szyFlr12ISSBpRsOCo54pXu4VVSWPtdOKq/oxCcmZvoKtw2UOEjlY7QR7fUih8eceoWQPdxKAp3ZBPGK6G/ijlVtrnBzVfUpMuYwB7DEBu8iqgohgT7hDISLl5r1SPcNQNODIGAIwMYzUGaVVLcngUQwovE7WTLLXgwfwz5HdVyxEl1cgRRNI7RAhUBJ6mhEn/AOFT2avv6PjbwQDQPQEJYQnuBa30UhXDxSDcrDoQe8Vtz/6r3UqOt5oOkXW0YUNAQNuOR31gZYJnGXjfecFW/N5moYIbpnYrE+0DJzxx8+vXpUxIh7T0HSfSD0SvhJJd+j9zp8rMdzWFzlDx+RsBfgB9aLDWNEupLKztdVuotOEDEy30W7syeiqq8895rz3TohHCSxA3HoxGat2xjWGBHljVuzXOGHHFKYwxQ+5u/wBDvLaQSepw2uIU2m8u4Fd+ByOeB8aGelVrbafpUMsdg8LmUK1x+kIZw3B42JyPj5VkHMI0ySN3jEhj2hSfLmhRu41AATOBjPjWqhcfiJuuuTLWtT9pbIV/P4fGuqlc3AuIezWMjb7RPXAFdTkxlRRguwJsS0tmoeOOSPJCmWQdqAGXuA8DSJbRlINyIDM5IbtOAo7iO741bIjWaY4t/wANMAAMyyHxHn306NVWWzXtIQFBLOYydvk/j8BVm5kxMpSRQiK4dY48dptUCQkgeX5h51FeultNIqRQuTGANgyBx1576s9rJIk0KQACRsl+zPHw44+VLbaejORLKUwCd7Rs2fsKUzb0IYA5M5B7K/Cn7SegNdJBIYEcXk4kZwpTOAB45/lUjWMfrEyevXbIkeUPIYt5jPA86o7j1xJeyvuN7Jz0Rj8qURSf5bfSo/UYjBAxnuGZzh8sNnlg95p7aZb+sToBdkKmY1PvDzbjp8K4u07sr7jhG/5T9KeFPeMfE1VFhb+qwzbZ+XxI/wCp06Lx1qb9F23rckK2l0Sy5hjbh/InjkUJdpoxLBWoRSGdyFyN3UVW7OX/AC3/ANpowtlB6n2gglDRN7cm72AD3Y+NMuJLY5a3jkVD0V2yRQfmTHjSog2OJj7+VA7j305zn4DpUjEscmomptUIN2ZBMSFoppz7rWME84oXP7tXbFsW8fwqLqITfGEePCu4xUavkV26oqMXvHEio2buFIzVBcSiKMk+8eFFNxYi5qbGTztFeQqrBhnlB49MZqOaKa17e1ljMbq5/Df3hjAx9/sahgh9YmJk3bB7xXuPdSvcXKuYpHLE9S3J+tPIANCVBSFutoc9HbCyurQyXMjiRyykb9oxXULgZRaBgUBER9nxYniuqdkd2JDTQQBUNSMvYXxMoG9gAqxYEnPUcezVWUy3hiMqugjUBRsPTwOFo9C3otcTGT9F3+ZGyQbpSBx4bKIwT+jtrNP2FndrhSO0E64frx7nlVrOW2XiIArmZqKziW1jkRyZd+Fj7EcjxyVBogJB69LL62/swhe1EWGzjG3H2z5UaS50L1eACxu9kT7+zN0AYz4+7z0oLrWtWcN5crpsJjMqlJnllLl/twPlW60UcTKZjISdtlaJvbPa7jER7A7sg55NSpJvv7oma4KmPDPtxI3HQjPT+VXdIvbF9Ks21CwlnMczLC0dw0aKAAc7ceJommoaLJfXLJp12xkXDzevNlhzx7vlW90EXU7QRtMy2z9HW2JZC6S8qf8ADUd2Ofe8akcxrqDmSS6COntEnDtx/D+VFl1L0fXTwv6Gn9iUMsHrzkeG4nHWrct1oNxC902jvPIsQOJL12yR+qOPIVzZAN5wUmZcIv6NdfxjIjgjHuKOnPnUsjW0M1tPcm6W3ZRuZyQX/dOOlH5b/QLVGtpNIUdpCG7Nb5yrN+Xy+NC7v0i0uVFin9F4XEfuhr+UgfasD6+BOIrmZ66kDXErRO3q7MSik53Dzz8aseqaWdAlu31MnVhKBHZLC2OzzgkuRjPfwenXmiD67o5JJ9ErMk+N7LTTr2ld3onpmPBp5T/9qcGoUBA5maYc1G1apde055ERfRLSMuwUe1L1P+qrklxBExR/RPRFfPuGCQkdeuX8qF8tfUJVmDmGRxRz0c0m4vbSaYwh4o4WZFD4YkY5+Aoudas0yP8AhrQR45s246ft/tUX0j0it1h3HQdKT3o4zDa4AbJHOWPGRzU7kPzCYlaqZy00G/udGW9it9sis+/ew24XPf3HjvoSxlClmnsMg4x2/I+VenJqmpW+nRSWmn6X6vJgvCljgYPVgc4NZVvSC6gvHgl0TQIJQ/tZ0lM9/OSfKkIFYmMZaAJEysVwWMhkMYRDgsD1PlVO4m7V9xYeQz0rbN6Y3ir+FaaSqDkAaYn5c+NOX0z1TJ9nT1AJHFhGvTHn51UCMa0BFgWbmKtLlYSQ+NpBOR1zT4Fe7lZ1jQnjp0zjuGRW2/4z1XcAs1qnOPZtovHHhVh9e9JBIscl8sMr8iNIYPlzsNIJ3uO1Gq+pjU0qUMsgTLA5UbRj/wCVdWvHpPr+I1i1S5Z8ZcBIuBjPcnNdXbmASIDNywiSPsyFTnAQDJxT/X37WVwJN7jaTsGMe1/arNv6KX93Es0ctuQTt5dsj7VVj0m6hkAMiEB9pCyEc/SqADuAdxFl1FE/cmE49VfeHRYSHRTHy5w2R9qE6xbm4drvBWQnDZ43DJGf4UavJfVlRNjOdw9gHcTW20bV7m9021nRtAsc4TEkWXCq4jLNk+ZY+S0lHLA6oYo8THx3A1O203SdNhlcRjgNjJbGT8B/WrjzTQ3gWdHjnjIUhv1MA1S9IvSi+1C4R7n1ZBbMdhtYRGMZ5PHXpVUXjXMJv3cZ3gMCOenXj41wUrsOIfz3+5UGostpNFskEcrAu3eecg9Kgk1OQyQtEXAijCBX5GBzx4c1Ir26Z2FVz1xJKP5VIslvu/EO5T0/Fkb7EUzImXSbU1Fh1HBj4g88azXIzMA3J8DmqVyCZmRE3HljjuA6miSXHvBjgk56npVi1uLSG1dmny5GGTss5Hman6fKS1DmBkelurgO3tpbo/grkfmPAHBPX5GmyQhYElDg5AyMdK0Gn3miQq6TJ7LPuGFc4P06dfqaMQJp0AttRskRbZ1MSxGMjocFsEcd3xpmXJnx5KKmo3GMboDdGYW0yby3wP8Aqrj6itHcdstyVAYMW5HfjLfypbP0R1TUdWka3FsgQrcFTIfZUscDp14NWwtxZw3ltcGJ9zbQ8bHBwfPwJoc2UUDGYcLZDQgG5UbnYcEe8P8AbV3Tg5sy6Kx2zOzYGcAO39qJ/wDCuqNZi8As/V3AO7tTnBx3fSooIL8ATaUiu0QHafqrKCSCuPA0AIJF8QCCAfYhC1gm0+SHTroSXEQAW4MTYI4525/WBIHgcedB9V9G3sXu7oXHaQoIZIZD/wBwrl8fBhhsjyozcXEtltjv1lW4ReBHIGC559751UniOp2cEUE//MLdKTE/REYY7Q+O054H5qbhca6raQ+QzPpMFnR4LrQLOa3YC5MKtId59rjoe4YHhQiIssWGJVhuDY3Dn2fKj2pTrb3aRWYd7aMbFuJWJM+G5YeC4yAB3YqTWIree5t7tYjDDLIsd1bxMR6qxIzjH6pHI8OlYmMkmz/JWcybAQISckFz16Zf83wowRJHdqZFbnDkAOeMDmu1S1hkv57PTSJGtHaLLMyl1Vuvs/zqzFd22nwxyDJnfCyZJZVzgY54yefoaFlcDiEGQmrgJrho4o2iZ2l7MFtxPTbxtzzz311WpIbS6uoe1tdhmUZUlhsPOAFB6HYeeK6qcWIstybLnRGoibm10x7NHWK5ihUtu2LGzkE+bMf4V2laBp9w9xLf3WoKVYE9hEmNxySTkVFY62YG7G/tpHVcIJHUAbumQQcbfDJra6Ta3FiZ/WbU26PtPJyp8eaBc2JxWmjDbDkU/Lb16mXvrGz0m0Y6KbiRyT20lwilgNvs8KBkZBrI+m0QVra5KdlNKXTZ+cLjD/DmtT6YazLpsRnt2CTzMSu3Hu9cY+grzrUNWk1SczXMvaTEYHAG0eAHTvpR6bTm1gw8T6koiRWttDd3cNvdzGGKVgjyflB76MaToV2NEvpmkVgpZdseDkD9Y8HjHIxzWduFLwtsJzjJGaM+hV3Os96IWK2kMMkwQ8k7Rkr4c0blgQV3r6jUYAepSi0mWdBLDKhjJHtHjH9hnrR7U/RWTTtOlna/jl7BN4RIMEgkBiDk5AGefKpdW0LTY9ITVo7i7TtMtDZsAqupPRT1Azmqt96QznTBp8VvHJu05ITOTzGxT2lA8ASR9ar6jqu8AMQNfclXCU+Z/kC+rTQ4MrFVynaHbkqrAEH6EGpRaxvZPJNdhI3Ruw/DPturKNpPdwSfiMVs7vStJvdPurtZWaGT2i4bGdoCjqOOFFebG4e/sYIYoyFtdwQK/J3MWOc/KpMAxqzEi4xgSNjU02g+jHrl20N9MYgq5Uxruzz8q2b6CoWP/nkISMLERbkZGQe5/EDurIegBki1Q9pvw8D79x6EMOfnn7Vv4pVdj2SKT7xGevmteuSuYat55+RnRqJkGnWM2nM7Wd/brvj7NmFnyMZ/b68nmhsnoxFNbxodQUBGLF1tyGOT3+3gjywKOZhZ2yVGOqs2OfhTWO5iRwF6880lukxMbIh4+sz4xSGhKb6fcnShpi6qnYqfZPqvtnnPXfUaaG9tBIRqQRLkc4t+mB3Zfzq+J4xOg28bSQ3cPL7VHdSytEke+EhQF/E9v2enAqfNgxIL07COx58uRqLbmZ/SdFg1OKUW91KtvCSPWJbUbXOedp3c9P40BvZrWx16N9PuhcrBlJHEXsMcYxy/PXnGBRDWIdZ1bWEsbi9lbTdxO5F2Rqg/VIHJ6gc+NFtK9HrO11Vn2FI2VWiETbVBbIbH246YqMKEvK3B9SgKpOhANXuBtc9HjbQrfxzhkLZlSOLaIifD2jxzipdI0lZQ0y6lbxNcfhhJo8u0ZIO7OccEAfKtHc3lnaW1yt3DJLAYyjrHhmIPAOMj6cVlLz0bksow9wRvnlVIgCCOT0bvGB4ZHFHlw3l0A0DwZGiMfz5A5EML6JW9vdyz2+sFZXbParbjjpwPa6VHdaZfSX0kDyJcQrDl7oWnIG7gMA/jyDRe2ENtbJBErFIsKQRzx31h/SiGXSfSV/WL29NtdJuDwnDjIztPjz9qqy9IgT9+4WHOzuQePUvSaDNBqcKR30TtNMA5NuR2W2NmBI3d/T50lO9GtNvF9HG1SS5liaV0GQAxbLYB5+B6+NdRYMZVaO8zOEdroQZG+oanNFaLcJBA6updlLHHLcgda9D0qaS2HYRNLcMYeyBkPJ6fTp8qxmm6Pq0FzFLHp7yMhJGUYA5GOtam4t5ktVtbbL3shy5iYgDHOBznA8+teN1aMmVdHE9vpM+N8GRsh/I/5PNPSnVbq8vpRcAxSByGjz7uOMfKqFvpmoT2/rKQN2ZGVJBBceK+Ire3foLealdC4uVxJ3+0vtfHgk0YX0W1SQKJ7tH2rtB8B3DAUAVepXljPKbOoG08pt7h+A2QQccDkffitr6FWFzd217Lbwqq9hIi7hjtWZcYX4dTRqT/ANOYri6W5nkIb9YJHw/xo3DpNxZXVpGl86RKuOxQBV2jypObP2xabx2FkytpMwcls3R1Hs8AMOlN9VHeifNRXo0vo5bXU73Mgk3SEtwcD7ClT0Z09fejz/rJ/mKoXqk0g1I3NMRPPR26wmBZGEJ4Kd30qomnwRn2II1z12rivU10LTk923i/1DP9amXTrKP3IIh8EH9KHylB2WAX2nmVms1s5e0G1mXaSq54q2Z9UYcmb4hTXowhhXomPhXHYB/h/Wu84jgQCQeZ5u0upkYZ7g/EGlF1qgYfjTDzI/tXorMv+Wn0phl4xtHyFb57eoFrMG15qQB3XoOB0Df2pttezzZjuSdoIZccc5rdNJx0NQT3FtGm+5ihnjVhuh5Zz8FApeXqzkQofuOwMO4CBMXPrE0N4wgtlaJAygyAndnGe/8AZH3qW71t2tFVNsrPgndEUaIjPu4PwrWQ3EVzEJREEVslUdcFRnpinFYmH+CmP3aHvjSFI2E5s9OxHMyd9qk0+kKwt1ZXzDLJg5VscY5+fyptyLrVdNsrmNmN3ZTrMYjk9op6jHzrXb+zQW8wgFlI3KMnutg4YH5Yx5mqyaNI8s1xbMscPZ/i7Wzt+HyzSWytSaeVlWLKhJvhhAU2q6tEPxdE2bh1Mb812pu1x67f3uiziEQpHFI8RULJtAOc8rnJGR40dt7IQMpN7ePgggdodv2xVu7mOob/AF+RpFIP4bIAHGVxz5c/Xyqkda7D8hEKcINoTMbLrsA0BtPtrMxsLhGRN3Gxdvf4kg11aNtOsD/2cQ/0Cuox1oHAkxzKYcv5Oys3aJT2h9lcDvqtpFgLTdNcFpLhxjjGEHlVvdcgspt02M+7esmCMcbemSO/r1p4dv8AL+/968/SC1ytn04wiH+ybtccDAHlmmmQnvFMXJ92Jj8KXB/WQr8WAo6k8f2rjoxHw4qlMjtfiUlmxDtznOOf71YLRL1b/wAgaSC/hxNC8cojDq2zswyykd5OfJeMDp50LJq2lHTOEeyY5CVUAMcAY4p3aN+Y/WnST200SyJHPDMT7aSAEHzBBqLK9xP0rdNSdydUdvfxzSbm8B9q4AEdT9KXZ+0PvXVF2Y0sT12n5Cmlj4D6Cn9n+2n3/pXdme4p9a2oJJkRJ/Kv0pv+kVMYz4r/ALhTTG37J+DCuqDZkJ3dyr96QFhxsX6H+tS9m3dk/Ou7KT8rfKtqCWPqQHtOoCD91dv8KjZWPvfcmrRil/I/0P8ASmGJ/wAj/MVlTCxlQpjrj5datW10sNsyiDEp4YiXjHlx30hQjuNN+f2rZqZSnxlXce5P/If0pNo3lwOSME8VeS3ml/wo3YeIXpSm1I/xZYl+e4/QZrKggNKOD1/nXVd7O2XqXfywF/rXVlTdMvCeMqojjbOPaMmD/CuaZyMZ2/BQKgSMMMlm+tSrGvhn40UsLajGtIzdZGPzqPs891WCoUZFKOa6AVuQCAdMAfKnCHnk1NjzNdXTtCxgiUeFLtA7qWurplATuKaaU9KSugxDSGl76410wxtNIyfGnqMsBRSTT4IrXtsM58Gbj7Yrpy4y3EDnHfSpDJL/AIUbN+6M1Kbp1/wkjjA/Kg/ieaZNNI4/EkZ/3jmugsoHMX1Vh77Rx+bOP4DmuCwr1uHPlGp/niltIhNIqsSATj2at39vDYgBIxJ/7hJ/hitmquoWJT7WMcIkjfvyE/wxUwN5t9mMwoe/AX7mohdzkHa/ZjpiNQv8KrsxY7m5PieaycW0iWXBxie8zjooJfH8vvTO2hToJJT4uQo+gz/GoKQ10HV6kr3b/wDSSOPzVAT9TzXVDikrpmpv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HwAuAMBIgACEQEDEQH/xAAbAAABBQEBAAAAAAAAAAAAAAAFAQIDBAYAB//EAEEQAAIBAwMBBAgCCAQFBQAAAAECAwAEEQUSITETQVFhBhQiMnGBkaEjUhVCYnKxwdHhM1OCkhYkQ0SiB3OywvD/xAAZAQADAQEBAAAAAAAAAAAAAAACAwQBAAX/xAAlEQACAgEDBAIDAQAAAAAAAAABAgARAxIhMQQTFFEyQSJhcZH/2gAMAwEAAhEDEQA/APPI0xKmFqXnHSgLSPke23HnTNzfmb60zxj7mdyaEVwZecsOnjWeApvxFZ4v7ndyaAug53r9aRZohEMyJ1/MKGSafLGQrMgJUNwc9fhTBYt3uPpReL+4B6hYWW4gDAmVAP3qYbq3yfxk+Rob6k3+Z9qcLDI5lI+Vb4szyFlr12ISSBpRsOCo54pXu4VVSWPtdOKq/oxCcmZvoKtw2UOEjlY7QR7fUih8eceoWQPdxKAp3ZBPGK6G/ijlVtrnBzVfUpMuYwB7DEBu8iqgohgT7hDISLl5r1SPcNQNODIGAIwMYzUGaVVLcngUQwovE7WTLLXgwfwz5HdVyxEl1cgRRNI7RAhUBJ6mhEn/AOFT2avv6PjbwQDQPQEJYQnuBa30UhXDxSDcrDoQe8Vtz/6r3UqOt5oOkXW0YUNAQNuOR31gZYJnGXjfecFW/N5moYIbpnYrE+0DJzxx8+vXpUxIh7T0HSfSD0SvhJJd+j9zp8rMdzWFzlDx+RsBfgB9aLDWNEupLKztdVuotOEDEy30W7syeiqq8895rz3TohHCSxA3HoxGat2xjWGBHljVuzXOGHHFKYwxQ+5u/wBDvLaQSepw2uIU2m8u4Fd+ByOeB8aGelVrbafpUMsdg8LmUK1x+kIZw3B42JyPj5VkHMI0ySN3jEhj2hSfLmhRu41AATOBjPjWqhcfiJuuuTLWtT9pbIV/P4fGuqlc3AuIezWMjb7RPXAFdTkxlRRguwJsS0tmoeOOSPJCmWQdqAGXuA8DSJbRlINyIDM5IbtOAo7iO741bIjWaY4t/wANMAAMyyHxHn306NVWWzXtIQFBLOYydvk/j8BVm5kxMpSRQiK4dY48dptUCQkgeX5h51FeultNIqRQuTGANgyBx1576s9rJIk0KQACRsl+zPHw44+VLbaejORLKUwCd7Rs2fsKUzb0IYA5M5B7K/Cn7SegNdJBIYEcXk4kZwpTOAB45/lUjWMfrEyevXbIkeUPIYt5jPA86o7j1xJeyvuN7Jz0Rj8qURSf5bfSo/UYjBAxnuGZzh8sNnlg95p7aZb+sToBdkKmY1PvDzbjp8K4u07sr7jhG/5T9KeFPeMfE1VFhb+qwzbZ+XxI/wCp06Lx1qb9F23rckK2l0Sy5hjbh/InjkUJdpoxLBWoRSGdyFyN3UVW7OX/AC3/ANpowtlB6n2gglDRN7cm72AD3Y+NMuJLY5a3jkVD0V2yRQfmTHjSog2OJj7+VA7j305zn4DpUjEscmomptUIN2ZBMSFoppz7rWME84oXP7tXbFsW8fwqLqITfGEePCu4xUavkV26oqMXvHEio2buFIzVBcSiKMk+8eFFNxYi5qbGTztFeQqrBhnlB49MZqOaKa17e1ljMbq5/Df3hjAx9/sahgh9YmJk3bB7xXuPdSvcXKuYpHLE9S3J+tPIANCVBSFutoc9HbCyurQyXMjiRyykb9oxXULgZRaBgUBER9nxYniuqdkd2JDTQQBUNSMvYXxMoG9gAqxYEnPUcezVWUy3hiMqugjUBRsPTwOFo9C3otcTGT9F3+ZGyQbpSBx4bKIwT+jtrNP2FndrhSO0E64frx7nlVrOW2XiIArmZqKziW1jkRyZd+Fj7EcjxyVBogJB69LL62/swhe1EWGzjG3H2z5UaS50L1eACxu9kT7+zN0AYz4+7z0oLrWtWcN5crpsJjMqlJnllLl/twPlW60UcTKZjISdtlaJvbPa7jER7A7sg55NSpJvv7oma4KmPDPtxI3HQjPT+VXdIvbF9Ks21CwlnMczLC0dw0aKAAc7ceJommoaLJfXLJp12xkXDzevNlhzx7vlW90EXU7QRtMy2z9HW2JZC6S8qf8ADUd2Ofe8akcxrqDmSS6COntEnDtx/D+VFl1L0fXTwv6Gn9iUMsHrzkeG4nHWrct1oNxC902jvPIsQOJL12yR+qOPIVzZAN5wUmZcIv6NdfxjIjgjHuKOnPnUsjW0M1tPcm6W3ZRuZyQX/dOOlH5b/QLVGtpNIUdpCG7Nb5yrN+Xy+NC7v0i0uVFin9F4XEfuhr+UgfasD6+BOIrmZ66kDXErRO3q7MSik53Dzz8aseqaWdAlu31MnVhKBHZLC2OzzgkuRjPfwenXmiD67o5JJ9ErMk+N7LTTr2ld3onpmPBp5T/9qcGoUBA5maYc1G1apde055ERfRLSMuwUe1L1P+qrklxBExR/RPRFfPuGCQkdeuX8qF8tfUJVmDmGRxRz0c0m4vbSaYwh4o4WZFD4YkY5+Aoudas0yP8AhrQR45s246ft/tUX0j0it1h3HQdKT3o4zDa4AbJHOWPGRzU7kPzCYlaqZy00G/udGW9it9sis+/ew24XPf3HjvoSxlClmnsMg4x2/I+VenJqmpW+nRSWmn6X6vJgvCljgYPVgc4NZVvSC6gvHgl0TQIJQ/tZ0lM9/OSfKkIFYmMZaAJEysVwWMhkMYRDgsD1PlVO4m7V9xYeQz0rbN6Y3ir+FaaSqDkAaYn5c+NOX0z1TJ9nT1AJHFhGvTHn51UCMa0BFgWbmKtLlYSQ+NpBOR1zT4Fe7lZ1jQnjp0zjuGRW2/4z1XcAs1qnOPZtovHHhVh9e9JBIscl8sMr8iNIYPlzsNIJ3uO1Gq+pjU0qUMsgTLA5UbRj/wCVdWvHpPr+I1i1S5Z8ZcBIuBjPcnNdXbmASIDNywiSPsyFTnAQDJxT/X37WVwJN7jaTsGMe1/arNv6KX93Es0ctuQTt5dsj7VVj0m6hkAMiEB9pCyEc/SqADuAdxFl1FE/cmE49VfeHRYSHRTHy5w2R9qE6xbm4drvBWQnDZ43DJGf4UavJfVlRNjOdw9gHcTW20bV7m9021nRtAsc4TEkWXCq4jLNk+ZY+S0lHLA6oYo8THx3A1O203SdNhlcRjgNjJbGT8B/WrjzTQ3gWdHjnjIUhv1MA1S9IvSi+1C4R7n1ZBbMdhtYRGMZ5PHXpVUXjXMJv3cZ3gMCOenXj41wUrsOIfz3+5UGostpNFskEcrAu3eecg9Kgk1OQyQtEXAijCBX5GBzx4c1Ir26Z2FVz1xJKP5VIslvu/EO5T0/Fkb7EUzImXSbU1Fh1HBj4g88azXIzMA3J8DmqVyCZmRE3HljjuA6miSXHvBjgk56npVi1uLSG1dmny5GGTss5Hman6fKS1DmBkelurgO3tpbo/grkfmPAHBPX5GmyQhYElDg5AyMdK0Gn3miQq6TJ7LPuGFc4P06dfqaMQJp0AttRskRbZ1MSxGMjocFsEcd3xpmXJnx5KKmo3GMboDdGYW0yby3wP8Aqrj6itHcdstyVAYMW5HfjLfypbP0R1TUdWka3FsgQrcFTIfZUscDp14NWwtxZw3ltcGJ9zbQ8bHBwfPwJoc2UUDGYcLZDQgG5UbnYcEe8P8AbV3Tg5sy6Kx2zOzYGcAO39qJ/wDCuqNZi8As/V3AO7tTnBx3fSooIL8ATaUiu0QHafqrKCSCuPA0AIJF8QCCAfYhC1gm0+SHTroSXEQAW4MTYI4525/WBIHgcedB9V9G3sXu7oXHaQoIZIZD/wBwrl8fBhhsjyozcXEtltjv1lW4ReBHIGC559751UniOp2cEUE//MLdKTE/REYY7Q+O054H5qbhca6raQ+QzPpMFnR4LrQLOa3YC5MKtId59rjoe4YHhQiIssWGJVhuDY3Dn2fKj2pTrb3aRWYd7aMbFuJWJM+G5YeC4yAB3YqTWIree5t7tYjDDLIsd1bxMR6qxIzjH6pHI8OlYmMkmz/JWcybAQISckFz16Zf83wowRJHdqZFbnDkAOeMDmu1S1hkv57PTSJGtHaLLMyl1Vuvs/zqzFd22nwxyDJnfCyZJZVzgY54yefoaFlcDiEGQmrgJrho4o2iZ2l7MFtxPTbxtzzz311WpIbS6uoe1tdhmUZUlhsPOAFB6HYeeK6qcWIstybLnRGoibm10x7NHWK5ihUtu2LGzkE+bMf4V2laBp9w9xLf3WoKVYE9hEmNxySTkVFY62YG7G/tpHVcIJHUAbumQQcbfDJra6Ta3FiZ/WbU26PtPJyp8eaBc2JxWmjDbDkU/Lb16mXvrGz0m0Y6KbiRyT20lwilgNvs8KBkZBrI+m0QVra5KdlNKXTZ+cLjD/DmtT6YazLpsRnt2CTzMSu3Hu9cY+grzrUNWk1SczXMvaTEYHAG0eAHTvpR6bTm1gw8T6koiRWttDd3cNvdzGGKVgjyflB76MaToV2NEvpmkVgpZdseDkD9Y8HjHIxzWduFLwtsJzjJGaM+hV3Os96IWK2kMMkwQ8k7Rkr4c0blgQV3r6jUYAepSi0mWdBLDKhjJHtHjH9hnrR7U/RWTTtOlna/jl7BN4RIMEgkBiDk5AGefKpdW0LTY9ITVo7i7TtMtDZsAqupPRT1Azmqt96QznTBp8VvHJu05ITOTzGxT2lA8ASR9ar6jqu8AMQNfclXCU+Z/kC+rTQ4MrFVynaHbkqrAEH6EGpRaxvZPJNdhI3Ruw/DPturKNpPdwSfiMVs7vStJvdPurtZWaGT2i4bGdoCjqOOFFebG4e/sYIYoyFtdwQK/J3MWOc/KpMAxqzEi4xgSNjU02g+jHrl20N9MYgq5Uxruzz8q2b6CoWP/nkISMLERbkZGQe5/EDurIegBki1Q9pvw8D79x6EMOfnn7Vv4pVdj2SKT7xGevmteuSuYat55+RnRqJkGnWM2nM7Wd/brvj7NmFnyMZ/b68nmhsnoxFNbxodQUBGLF1tyGOT3+3gjywKOZhZ2yVGOqs2OfhTWO5iRwF6880lukxMbIh4+sz4xSGhKb6fcnShpi6qnYqfZPqvtnnPXfUaaG9tBIRqQRLkc4t+mB3Zfzq+J4xOg28bSQ3cPL7VHdSytEke+EhQF/E9v2enAqfNgxIL07COx58uRqLbmZ/SdFg1OKUW91KtvCSPWJbUbXOedp3c9P40BvZrWx16N9PuhcrBlJHEXsMcYxy/PXnGBRDWIdZ1bWEsbi9lbTdxO5F2Rqg/VIHJ6gc+NFtK9HrO11Vn2FI2VWiETbVBbIbH246YqMKEvK3B9SgKpOhANXuBtc9HjbQrfxzhkLZlSOLaIifD2jxzipdI0lZQ0y6lbxNcfhhJo8u0ZIO7OccEAfKtHc3lnaW1yt3DJLAYyjrHhmIPAOMj6cVlLz0bksow9wRvnlVIgCCOT0bvGB4ZHFHlw3l0A0DwZGiMfz5A5EML6JW9vdyz2+sFZXbParbjjpwPa6VHdaZfSX0kDyJcQrDl7oWnIG7gMA/jyDRe2ENtbJBErFIsKQRzx31h/SiGXSfSV/WL29NtdJuDwnDjIztPjz9qqy9IgT9+4WHOzuQePUvSaDNBqcKR30TtNMA5NuR2W2NmBI3d/T50lO9GtNvF9HG1SS5liaV0GQAxbLYB5+B6+NdRYMZVaO8zOEdroQZG+oanNFaLcJBA6updlLHHLcgda9D0qaS2HYRNLcMYeyBkPJ6fTp8qxmm6Pq0FzFLHp7yMhJGUYA5GOtam4t5ktVtbbL3shy5iYgDHOBznA8+teN1aMmVdHE9vpM+N8GRsh/I/5PNPSnVbq8vpRcAxSByGjz7uOMfKqFvpmoT2/rKQN2ZGVJBBceK+Ire3foLealdC4uVxJ3+0vtfHgk0YX0W1SQKJ7tH2rtB8B3DAUAVepXljPKbOoG08pt7h+A2QQccDkffitr6FWFzd217Lbwqq9hIi7hjtWZcYX4dTRqT/ANOYri6W5nkIb9YJHw/xo3DpNxZXVpGl86RKuOxQBV2jypObP2xabx2FkytpMwcls3R1Hs8AMOlN9VHeifNRXo0vo5bXU73Mgk3SEtwcD7ClT0Z09fejz/rJ/mKoXqk0g1I3NMRPPR26wmBZGEJ4Kd30qomnwRn2II1z12rivU10LTk923i/1DP9amXTrKP3IIh8EH9KHylB2WAX2nmVms1s5e0G1mXaSq54q2Z9UYcmb4hTXowhhXomPhXHYB/h/Wu84jgQCQeZ5u0upkYZ7g/EGlF1qgYfjTDzI/tXorMv+Wn0phl4xtHyFb57eoFrMG15qQB3XoOB0Df2pttezzZjuSdoIZccc5rdNJx0NQT3FtGm+5ihnjVhuh5Zz8FApeXqzkQofuOwMO4CBMXPrE0N4wgtlaJAygyAndnGe/8AZH3qW71t2tFVNsrPgndEUaIjPu4PwrWQ3EVzEJREEVslUdcFRnpinFYmH+CmP3aHvjSFI2E5s9OxHMyd9qk0+kKwt1ZXzDLJg5VscY5+fyptyLrVdNsrmNmN3ZTrMYjk9op6jHzrXb+zQW8wgFlI3KMnutg4YH5Yx5mqyaNI8s1xbMscPZ/i7Wzt+HyzSWytSaeVlWLKhJvhhAU2q6tEPxdE2bh1Mb812pu1x67f3uiziEQpHFI8RULJtAOc8rnJGR40dt7IQMpN7ePgggdodv2xVu7mOob/AF+RpFIP4bIAHGVxz5c/Xyqkda7D8hEKcINoTMbLrsA0BtPtrMxsLhGRN3Gxdvf4kg11aNtOsD/2cQ/0Cuox1oHAkxzKYcv5Oys3aJT2h9lcDvqtpFgLTdNcFpLhxjjGEHlVvdcgspt02M+7esmCMcbemSO/r1p4dv8AL+/968/SC1ytn04wiH+ybtccDAHlmmmQnvFMXJ92Jj8KXB/WQr8WAo6k8f2rjoxHw4qlMjtfiUlmxDtznOOf71YLRL1b/wAgaSC/hxNC8cojDq2zswyykd5OfJeMDp50LJq2lHTOEeyY5CVUAMcAY4p3aN+Y/WnST200SyJHPDMT7aSAEHzBBqLK9xP0rdNSdydUdvfxzSbm8B9q4AEdT9KXZ+0PvXVF2Y0sT12n5Cmlj4D6Cn9n+2n3/pXdme4p9a2oJJkRJ/Kv0pv+kVMYz4r/ALhTTG37J+DCuqDZkJ3dyr96QFhxsX6H+tS9m3dk/Ou7KT8rfKtqCWPqQHtOoCD91dv8KjZWPvfcmrRil/I/0P8ASmGJ/wAj/MVlTCxlQpjrj5datW10sNsyiDEp4YiXjHlx30hQjuNN+f2rZqZSnxlXce5P/If0pNo3lwOSME8VeS3ml/wo3YeIXpSm1I/xZYl+e4/QZrKggNKOD1/nXVd7O2XqXfywF/rXVlTdMvCeMqojjbOPaMmD/CuaZyMZ2/BQKgSMMMlm+tSrGvhn40UsLajGtIzdZGPzqPs891WCoUZFKOa6AVuQCAdMAfKnCHnk1NjzNdXTtCxgiUeFLtA7qWurplATuKaaU9KSugxDSGl76410wxtNIyfGnqMsBRSTT4IrXtsM58Gbj7Yrpy4y3EDnHfSpDJL/AIUbN+6M1Kbp1/wkjjA/Kg/ieaZNNI4/EkZ/3jmugsoHMX1Vh77Rx+bOP4DmuCwr1uHPlGp/niltIhNIqsSATj2at39vDYgBIxJ/7hJ/hitmquoWJT7WMcIkjfvyE/wxUwN5t9mMwoe/AX7mohdzkHa/ZjpiNQv8KrsxY7m5PieaycW0iWXBxie8zjooJfH8vvTO2hToJJT4uQo+gz/GoKQ10HV6kr3b/wDSSOPzVAT9TzXVDikrpmpvc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wgHBgkIBwgKCgkLDRYPDQwMDRsUFRAWIB0iIiAdHx8kKDQsJCYxJx8fLT0tMTU3Ojo6Iys/RD84QzQ5OjcBCgoKDQwNGg8PGjclHyU3Nzc3Nzc3Nzc3Nzc3Nzc3Nzc3Nzc3Nzc3Nzc3Nzc3Nzc3Nzc3Nzc3Nzc3Nzc3Nzc3N//AABEIAIAAqgMBIgACEQEDEQH/xAAbAAABBQEBAAAAAAAAAAAAAAAFAQIDBAYHAP/EAEAQAAIBAgMEBggFAwMDBQAAAAECAwQRAAUSITFBUQYTImFxgRQjMkJSkcHRcpOhsfAVM+EkYrIHNEMWU2OCkv/EABkBAAMBAQEAAAAAAAAAAAAAAAABAgMEBf/EACQRAAICAgIBBAMBAAAAAAAAAAABAhEDIRIxUQQTQfAiYXEU/9oADAMBAAIRAxEAPwAPUTSRTFI9AVVWw6tT7o7sM9Lm5p+Wv2wtb/3LfhT/AIjENseikYE3pU/xr+Uv2x70qf41/KX7Yjtj1sOgJPSp/jX8pPti/kdQZM0hjnWKRXuoDxKQDbYbW54GWwW6P+ivUCCeKPrnb1UjsbA8hwB78Tk1FjXZosykzBIhofqdG50QFf2uPlbvwJOc5jBYVIjmQ7jpXb5gYKzVObZcx69VqIwd7jSfmNmKzVWWVpIkD0M7byfZbx4HzHnjzbNwclS7t1uVzLHJvNOyLY+Bt+2CFBn7SOYpx1Uy+0jqB/BinX5M0SdcFvHvWen7QHeRvHlfEVNSLmbx0tTLEXJtDUa7DVyvwP8ADgtBRqxNMF66KzRse0ukfI7NhwboTBVZdGW9oHSvZAa44YB9HYs26L1bLnSBaB9npFxpuN17bj++DVfT/wBQoxnGX1ojnhvKAp7BUDapA42BwAVq+eohlliCIiINXVoo7Y57tpwOz3LTnGUMaPT6SnrIgUG022jaOOLU8z5r6JWUTAFTpnTeNJHtX5d+EWvhpoymX3aGRj64G9yeXIYabi7F3o5O1VUKSCVBBsQYl2fphhrJ+aflr9savpzlDxuuaR9qOQBZre63A+eMewx6EGpRswapjjWVHxL+Wv2w01lR8a/lr9sNIw0riqEKa2o+Nfyk+2Gmsqf/AHF/KT7YaVwwjBQCvW1IB9Yv5SfbF6ogj9Il7C+2dw78DHGw4M1A9fJ+M/viZIZdrB/qW/Cv/EYgtixWD/Ut+Ff+IxGqk3taw2m53Yu6AaBhbYF1mfUtO2iH177uweyfPFVcyzmoPqMvEa//ACKRiXkiFMPWxNTVM1Lq6h9OoWYFQQfI4zxq8+RSzUkL291QSf0w3/1BNTvpr8tnj/3ILjx24Xux+Q4s67kucUtVRRRCdjVKgEiSqAL8bWO7Hq2goKkXmpniJ/8ALBtHmB9sc0oc1oa23o9Qpf4G7LfLBiDMq6nPq6mQDkTcfrjCfp+W4s0U67NBHlldSEy5PUrUR37UaH91/wAg4fS5dl+fTmFpf6ZmJ39nsyeIP1HgcCFz2dmDVEETsBskF0fyYG+CFJ0mpzIP6lTGqjG4zANJH+FxY4wfp8i+C+cWF4c0zDK6mIdI4XrstoWeBKqFdSa9xZudhs29+IRmUNBnoj6OI0mXzIZHjHaiVbXJHFbbbg7N2PUr1nohXIs9U9YNT0tUQLnjpNrfPGZq45BWimpoJsvqmS00TmyzHmALCx/24hNLsYXq8xoqOBKbIwxpEfVUWclxc33H3e7FjLFTa9GQ1NIbtENukn3h3ftjMQu2X1ampSWimKmwZbpJ3AneL88VOlPSoZPQKmXBYMzqNhSP2YV4uvIk8Ptim01SBfsN9NumlFlVNLlVLElbWOpWQMexCDxb/d3YxuRRZjm1HJNHQVEiQ+3PHE2j57r92JP+mvRCTpRVtW5kGXLIm7bE9qofeVB5cz9cd8gNNQUsdNTRRwwRDTHHGoVVHdjTHLh0ZyXJnArbMMIx0DpxkFGySZplqCGS95oF3MOLAcDzxgyMdsJKSszaohIw3QzBiqkhd5G4YN9HMjlzzMOoBKQINc0oHsryHeeGOlJltFQ0XolPSxCE+0hQHV3tfefHETyKI1GzirDsk4M1H/cS/jP742PSvJkzLL0SnEUc0TXXs6V0kWI2DwwIm6N17TSENT2LE+2fthc1JBxZUqIy9VpHJbnl2Vxm6+qnzmoNFQkR0SE3e2yTvY8e4efLBnP8yOXpUQqmqSphSNQRuuBt8bAgd7Ygy2kjpKVY1UajtkYb9fE4mT5uvhDWkMoMtpaIHqULMxN3exYi97E4vWJO3fzw5ELGw/e3nidI0GzbI3wp98F0SQBSeG3lxx4x6uyygg7wVvi3bSLMwS//AI49588PA0nQo032aE2sfPh/NmJbAztd0doqu7rH1EnB4tnzGKSS5rkrhasGrox/5Ae0g8T9cbDqwTbSLjeq8PE4jlpkkjYdkq2w3HZPcOeI62h35B1JUwVkPXU0gkTcSOB5HExGAGZ5XU5HUtmGVj1W+enO0W4n+bsGcvrYcwpVqID2TsIO9TyOOrHk5afYmvBKLqQVJB5jCyyPIhEjFjwLbcGOjmSvnNaUuUp4hqmkHAcAO840ecdGKBqFfQkEE9wIySxMg8Pricvtt8ZIceXaOcVlVUR07mZjNAt2KSEsAAO/aPLGBj15tmqiRyOtk2km+hb/AEGOk1ENmkhkW+9XVh5HGcqshjpZXqKJSFI2xj3fDGEvTqC5RLWS9M6n0dzCjocuhpaS0cECaVUd3E9/1xHmPS2lQN60G28DePHHJ/TqhYjEsrhd1r4gMkkh7bFj34yTRZssx6VzVQKRMwU7BgcR/jAuigaWUX2KN5xtOh2VDM85j61bwUw66XvtuXzP1x1Y2lGzKXZteimVDKMljSRbVE3rZud7bF8h+t8XZjdjc7t+LM8nE7ydmKDtq8L7e845pSt2WlRVqiCtgosdw5nDpID1jf6hhtO7DJDcsOJ2eHdiaR06xu0N5whmV6X5PHXU61Ip49VPJG1woBKWANz8j5YBqDxtq3Hvxts2LXZFuXewCjjsGAksFOx6oorzWN5B7p5DmcawlSIkgYiRoBqbVyVT9cTkMAOs9Up91PaYd/8AnCR7rxL1ajYZW3/P7bcLHtNoASRtaV+H2xRAvsLtvElvFmGHAWAUqYwdgRdrthE0gloyGt7Ur7l8BhV3FlJVTsaRvabuH88cADgPcstxt0A7B3tzw5d2q55a7bT3KOGG2FghU2NtMY3t3nDwTfUWGpR2nG5dm5ef88cKgEZFKFWChQNo4J48zjJJQ1GTdJo4KWJ5KXMXCrGq3Kud3n9PDGvd0hjZ3ZYkjXWS26MczzJ+2NPk+XxUkMdXJGr1ZuYhcXiBG8H4iDtPDd3YnlxdlxVhjJqFMqyyKgS3pMt2mYcOZPcBsxVetWV29CvPOSRrYbEHLArOOkEgRqWmTQp/uS6tRfz5YDZfXyxM0e0xyntdq1z48cYPLcjZKkP6S0Wk9eKiOSQbHW/PGdIxpaz1iMnVjQfdA34zrqVYqd4Nsd+CfJUc+RUwZV5XBOxcXjc8V+2IYspjj9qRm8sFSMMIxTw427oSkyBI0iXSoAGOh9CaM0OU9dILSVT6zz0D2fqfPGX6N5S2Z13aW8EQ1SH9hjfel6B6PN2rKNqgApbiPtjD1E0lwRcF8jp27R6whQu04qysSBwB9kchzxdioDPoYSBoBYqTvY+HDA6qmtOwHaYsdK29kcCftjlNCKYWW+3buA4/zniWRW6xuwu8+7irNKsSsXft27TNhsuZUwlcatzHBYDawO8zqnELqYnuG7EKwRQjrLBrG+7Ema1kFIWeV1FlWw8hgXB6Vmj63LQU49ngzfbFKVCqz1RS0kivKk7B40LdQRw7iNw8cUmBsDNsA2rEo/U8vHfg8KWFIJYaeSNZtBsNe29rXP3OA8tNNTPo0MshFzMw2DwP1xtB2tmclRGwJZRIt29yFdnz/l8KCS4tpeUDn2Yx+308cIoBDiI2QDtyt/P8nC2UpuKQg+bn+fLFknhYBiGOjc0nF/D+eOJF3gWAsLqvBB8R7/5yGG9rUtwNVuwnBBzOFAB3DUurzlb7YAKfSQJU5FJRxgq8wbtH3uRPn9cDuj/SWprIo6aol6uqhUROrb2A3eXdswbmjSX+4Ne2xt7zch3DHqeCKJvVIge9tYG1m535D+b8ck8MpSdvRpGaSGCSiEslMJ19KvqcPtK+IHHdvPDFeYHVeN9e3fa2KNTEIek+tSR1sQGnl2bjz2X88XzjfD6SEo22wllaJYq6WOPQ66uTFiDim203tbuxI2GHHZjxLGtGUpORGRj0cTzTJFEup3NgBjzsqKWchVAuSeGCvQDMspra2ZUqF9OB0xRSDSWXiVvv+mDLPhGwirdGxyeKjyyiFGB1T3/uMfabvxEI5Iq2CjlTXNUvdypuAo37eVsQV8jKxk0NJM/ZjRRxxHQ5k0RjoqydDLKCsU49y/ui3u481Ny2dD0H3q6mozIUmVwArGhFRLeyAbgnecVs7jyzJsqasHWNI2wFz73G4xUpcym6O5caSdo5cxqZTIArgRoLWXadgFhe/fxxYqKePI4aPMekFXHWl5dUsD2IQN7yLxI2beROE1QGFmeqzBXmnZqekG3bsZvt++Lc3oYlcegX7R2m239ME8zfM+k1R1lLQGlyyO/UtLHpQD4rcT+gw6WGiEjg5pLfUb2Gz9sTYwFWtFDWGSrb0ipspWMHsodIwzra+pI1yGONtyi4v4AbTgoctWJjPVMlJFpWzSWMjdkbhuH64QZlBTtbK6QvI2zrZrln+pwWBLlmUSRkOFKH4n2t/wDnh54bniaeriMjGJRd3LXux4Dhf74nhoM1zEf6yaSKP4QdA+Q+uG5iiUNKY4GLRDsyWOkMTwHHxONcd3oiXQH2OA0g0RD2EB9o/wA3nDl1akJRTIw9XGNyjn9vnhBe4kkGp2/txjd8uXIYXbqKK5LMPWyE7u7w/wAY6DIXZpcFiVB9ZJxY8hh22/FG07eUacvH79+GgiysFuoNoYyL6u8/zu4YUgG6MxKr2pX4k8r4APKb2K9knYgPuLxP878OW1rhbrawH+2/1OG31X17Cw1PYeyg22/b9MKzaQWItp22HMiyjyG354TADV0kb9IVQljMpABDC1tEhb9WGLm/AelIqOkdQ6tqESngLA2C7/8A6nf34MY3wKoin2NOJaGinzCpWnpkDO3xbABzJ5YiOLeU53FldSyN2WYbWvw5Y0nLjGxLbNnT9DMkfLmpcxgWsaT25GJBB/223Y5N076FVHRGoWuo5JZcvLgxTrseFuAYjd3Hj+/U8vz2KQAq4ti3mNRT1tFJT1SJLBMhV0YXDA489ybezdRRz3oh0vkz2nNDUBGzVFJEh2denHwNt/Pfi1VkIjvSSs8pbQ9XuCdy93fjmWf5dN0Zz8x0sz6UbXTzXsWXvtx4HGpy/NYq+GKpnAlG/wBGTsoG5McZv8NourDq1hqYo6UxxzuJAyVUuqyHcVvxG427sHctnojWzelUdRn+ZXKhy+qJeFwOA7zt8MZqSrFUiqYYoY02hIgQD3XO0+VsXn6R1qUwpaFYqOnHuQJp1ePPFRhPJ0iXJI1NfNJNlEFNnFa0KQjQKSGxZ9JsCzHYB88VpZMrEr/6eA9o7WzA389mMNUyy1DF5nLMeZwRmPrpPxHGn+XyyPc/Ro6jLopK1pMwqzPNZfU0/rCNg2E7l/TFv0qkyyMvppaJOLzOC/mf84wXSfpZNRO9LBUet0L6uPsqnZG02xnsqySfM5BXZw8jKTqCOSWfx5DuxmsDbovmqN9nX/UbJ8sivTv/AFKc30KP7fiTsFvC5xnch6SxZvLI9asaVhclY0B6t+PZvwHw78WKmgpaqm9GmhQxAWVQLafDljEZrk1bks3XU5aSnvdZF2FfG2494xtwli38EWpHTTrV9O1qh/aPw91+fPlhAF0FQfUpYuw2a24Afzvxjsh6WqY/Rq42LbDUb2Ud44jmRjXwywVMYkhcPSp7LK19R/z+gxVp7RDTQ8ltj29bJsRR7q7tn7YUaFA3GOM3Nvfbh5fS+EBf27eul2KOQ3X+g88KNO4bYotuz3m/zb5Yb+/fvkBVOlS7nb7Tnn8I89+KmZVC0tI7StuUu23ex3D9vnizNKiammNo4g0sxO6/H7fPGPrpn6RZotNCb0sZLSSAc73se/YLYQ0i70Zgb0WSrkvrqWuCd+kbB89pwZwiqqKEQWVRYDkMKcdUY8Y0Q9sQ4z+fo6VCSi+l1tfvGD+IaqnjqYjFINh2g8jhTjyjSHF0zLw5nVU59VKy4K03SyqWMxyXYc77T4nFKpyadPYXrBzXFeLKKuR7GMovNuGOBqd1RraK+aipzt1UDVMD2Ln54M5LlIyymMbSCV2bVe2wbOGLtHQxUcelNrH2nO84nOOnHhrciJT8DCMNOHnDbY3IIm3HBSYeuk/EcDH3HBSYeuk/EcSxmepMj1V71lcL3CMkbc9A2t9Bg4MWJ4Xll1x6WUqtjrUe6O/DRSzfCv5i/fChFRVIG7IhhSAylWAKngRfEopZvhX8xfvhwpZvhX8xfvixGVzXojTVLGWgf0aU7dO0qT9MAzDnmSsW0zKoPtxm4bx4fMY6OKWb4V/MX7496NNyX8xfvjGWGL2tFKb+TE03TesjctUwxSOV0g2KEDyvw2YmfptIRClJRxh1cMQxL6tu61h3Y1r5eZDeSCFjzYofrh0dA0V+qhiS+/Syj64n2ZeR8l4MlFR5xnLa8wlanhBvYrYsDvFh9caGho4aGAQwLYDeeJPM4veizfCn5i/fHvRZvhX8xfvjWEIx/pLbZAcH8i6P/wBSpOvkSoCmRVDIVA0k21bd9iDfwwG9Fm+FfzF++NHkGcSZXQLAZJSRNr6tgkkYXkAXFtpvfmB33MjlX4hGr2CJcjrmnlWmppTEsrxp1rKjtp4aSfatbYMU1oKl6ZqlEUxKLtaRSwF7XK31WvsvbBqfMZJq+iqpVaQwVzVMjFkGpSyEADUbbFtbCLVwrQzxJTsjzU0kTAdVYuxJ1lr6uQtuFsJSnQaBkOTV0skCGNUEzqgZpF7OrauoXuLi9r78M/o9a9TNBDGkhicRlllSzMdwBvYnZuG3BirzWWadKlAwYyRySwWiCkqQfbB1HaNlxswyGuWJZ4ozLGjVPpEUuiF3BI2gqTbwIPlg5SCkBcoo46/NIKSVmVXJDW2EWBPHwxBUwdTDSyEMOvgEnatzI2WO7Zx24L0FfVw18E9XaWKOQuQpjDEkHjv44hkqapYKSOmCIYqVYZCxjYNZmOy9/iw7lYaKsGUVT1xppYZAY3jWXq2W4DsAtrmxJuLbcQU+XVNXLNFTR6jCCX1Mq6Re1ySbcRg2mYlY8rBgOummheoYSp6xYjZANvwk7+7FPrEipK2OOOTrquMqxaSPSp61WFtt9y/PC5SHSBbZfVX09V2jTmpA1L/bsTff3HvxamHrpPxHBAVsPo4Z4JvSly56IBZY+r3EBt9+O7zvwwMnmj66S0ie0ePfgTbCk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 descr="http://dou1-usolie.ru/wp-content/uploads/2016/06/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786322"/>
            <a:ext cx="6429420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75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929486" cy="12144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Формы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двигательной деятельности детей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142984"/>
            <a:ext cx="4429156" cy="542928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физкультурные занятия;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гимнастика;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физкультминутки;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прогулки, подвижные игры и физические упражнения на улице;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физкультурные досуги, праздники;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 здоровья;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закаливающие процедуры в сочетании с физическими упражнениями;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самостоятельная двигательная активность;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endParaRPr lang="ru-RU" sz="8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s://image.jimcdn.com/app/cms/image/transf/none/path/s50ce108887b2c956/image/i1ba04512a8cd74de/version/1479808963/imag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286256"/>
            <a:ext cx="40004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03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29552" cy="12144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Специально созданные условия: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071546"/>
            <a:ext cx="7215238" cy="507209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материальная база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помещение, оборудование;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работа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умение организовать двигательную активность детей, научить детей различным подвижным играм, физическим упражнениям и т.п., воспитать в них потребность в культурном движении.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Для удовлетворения естественной потребности обучающихся в движении, педагогические работники организуют пространственную среду с соответствующим оборудованием как внутри помещения, так и на внешней территории (горки, качели и другое); подвижные игры (как свободные, так и по правилам), занятия, которые способствуют получению детьми положительных эмоций от двигательной активности, развитию ловкости, координации движений, силы, гибкости, правильного формирования опорно-двигательной системы детского организма.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занятий, основанная на следующих принципах: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непрерывность (с утра до вечера);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добровольность (вызывать желание, а не принуждать);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 упражнений (возрасту и индивидуальным возможностям);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чередование организованных форм с самостоятельной двигательной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xmlns="" val="28481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786710" cy="7254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Показатели двигательной активности дошкольника: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1142984"/>
            <a:ext cx="7000924" cy="37862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3-4 года -11000 – 12500 движений,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них на занятиях по ФК 850-1370 движений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4-5 лет – 11000 -13000 движений,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них на занятиях по ФК 1100 -1700 движений,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5-6 лет – 13000 – 14500 движений,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них на занятиях по ФК 1800 -2000 движений,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6-7 лет – 13000 - 15500 движений,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них на занятиях по ФК 2000 - 2400 движений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072074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 «активный деятель - но и деятельность его выражается, прежде всего, в движениях». По своей двигательной активности дети очень разные. Даже при обычном наблюдении можно выделить детей большой, средней и малой подвижности.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les-skazka.86.i-schools.ru/files/TRIZ/2057536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47" y="1428736"/>
            <a:ext cx="177165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42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1709</Words>
  <Application>Microsoft Office PowerPoint</Application>
  <PresentationFormat>Экран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«Двигательная активность детей дошкольного возраста и её организация в соответствии с требованиями ФАОП ДО»</vt:lpstr>
      <vt:lpstr>Что такое двигательная активность?</vt:lpstr>
      <vt:lpstr>Актуальность</vt:lpstr>
      <vt:lpstr>Недостаток двигательной активности ведет к: </vt:lpstr>
      <vt:lpstr>Значимость двигательной активности</vt:lpstr>
      <vt:lpstr> Задачи, направленные на развитие двигательной активности: </vt:lpstr>
      <vt:lpstr>Формы двигательной деятельности детей:</vt:lpstr>
      <vt:lpstr>Специально созданные условия:</vt:lpstr>
      <vt:lpstr>Показатели двигательной активности дошкольника: </vt:lpstr>
      <vt:lpstr>Дети большой подвижности  </vt:lpstr>
      <vt:lpstr>Дети средней подвижности</vt:lpstr>
      <vt:lpstr>Наиболее уязвим организм детей малой подвижности.</vt:lpstr>
      <vt:lpstr>Приёмы руководства двигательной активностью  детей</vt:lpstr>
      <vt:lpstr>Приёмы руководства двигательной активностью  детей </vt:lpstr>
      <vt:lpstr>Приёмы руководства двигательной активностью  детей</vt:lpstr>
      <vt:lpstr>Двигательная активность в режиме дня</vt:lpstr>
      <vt:lpstr>Двигательная активность в режиме дня</vt:lpstr>
      <vt:lpstr>Двигательная активность в режиме дня</vt:lpstr>
      <vt:lpstr>Ресурсы для развития двигательной активности </vt:lpstr>
      <vt:lpstr>Знаете ли вы:</vt:lpstr>
      <vt:lpstr>Рефлексия «Зарядка»</vt:lpstr>
      <vt:lpstr>Движение - это жизнь!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инн</cp:lastModifiedBy>
  <cp:revision>75</cp:revision>
  <dcterms:modified xsi:type="dcterms:W3CDTF">2023-10-30T20:53:09Z</dcterms:modified>
</cp:coreProperties>
</file>