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7BBCA-CD56-4C12-B963-3839BDE8D562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9BC50-0F54-4D24-88E7-51D475670E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9BC50-0F54-4D24-88E7-51D475670EE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8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35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13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00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56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7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56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1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8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4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2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3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41EC7B-08B6-4857-9896-3875928CE62D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704DA20-B87E-40E5-9F49-82501D274C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5803" y="1383322"/>
            <a:ext cx="10800151" cy="1479241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Мастер-класс для педагогов </a:t>
            </a:r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формированию у дошкольников  фонетико-фонематической стороны речи, навыков языкового анализа и синтеза </a:t>
            </a:r>
            <a:r>
              <a:rPr lang="ru-RU" sz="24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подготовке к обучению грамоте </a:t>
            </a:r>
            <a:r>
              <a:rPr lang="ru-RU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57" y="2433288"/>
            <a:ext cx="6352843" cy="37532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4450" y="3292052"/>
            <a:ext cx="3117272" cy="1136072"/>
          </a:xfrm>
        </p:spPr>
        <p:txBody>
          <a:bodyPr>
            <a:normAutofit fontScale="40000" lnSpcReduction="20000"/>
          </a:bodyPr>
          <a:lstStyle/>
          <a:p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Аряева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А.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Бусыгина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25083"/>
            <a:ext cx="1101500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 группа- </a:t>
            </a:r>
            <a:r>
              <a:rPr lang="ru-RU" b="1" spc="300" dirty="0" smtClean="0">
                <a:solidFill>
                  <a:srgbClr val="002060"/>
                </a:solidFill>
              </a:rPr>
              <a:t>ПОДГОТОВИТЕЛЬНЫЙ КУРС</a:t>
            </a:r>
          </a:p>
          <a:p>
            <a:pPr algn="ctr"/>
            <a:endParaRPr lang="ru-RU" sz="1900" b="1" spc="300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* Развитие фонематического слуха и речевого внимания, </a:t>
            </a:r>
            <a:r>
              <a:rPr lang="ru-RU" sz="1900" i="1" dirty="0" smtClean="0">
                <a:solidFill>
                  <a:srgbClr val="002060"/>
                </a:solidFill>
              </a:rPr>
              <a:t>что подготавливает их к овладению звуковым анализом слов;</a:t>
            </a:r>
          </a:p>
          <a:p>
            <a:endParaRPr lang="ru-RU" sz="1900" i="1" dirty="0" smtClean="0">
              <a:solidFill>
                <a:srgbClr val="002060"/>
              </a:solidFill>
            </a:endParaRPr>
          </a:p>
          <a:p>
            <a:r>
              <a:rPr lang="ru-RU" sz="1900" i="1" dirty="0" smtClean="0">
                <a:solidFill>
                  <a:srgbClr val="002060"/>
                </a:solidFill>
              </a:rPr>
              <a:t>* </a:t>
            </a:r>
            <a:r>
              <a:rPr lang="ru-RU" sz="1900" b="1" i="1" dirty="0" smtClean="0">
                <a:solidFill>
                  <a:srgbClr val="002060"/>
                </a:solidFill>
              </a:rPr>
              <a:t>Формирование умений интонационно выделять любой звук в слове, </a:t>
            </a:r>
            <a:r>
              <a:rPr lang="ru-RU" sz="1900" i="1" dirty="0" smtClean="0">
                <a:solidFill>
                  <a:srgbClr val="002060"/>
                </a:solidFill>
              </a:rPr>
              <a:t>что поможет детям обследовать звуковую структуру слова ( определить наличие или отсутствие заданного звука);</a:t>
            </a:r>
          </a:p>
          <a:p>
            <a:endParaRPr lang="ru-RU" sz="1900" i="1" dirty="0" smtClean="0">
              <a:solidFill>
                <a:srgbClr val="002060"/>
              </a:solidFill>
            </a:endParaRPr>
          </a:p>
          <a:p>
            <a:r>
              <a:rPr lang="ru-RU" sz="1900" i="1" dirty="0" smtClean="0">
                <a:solidFill>
                  <a:srgbClr val="002060"/>
                </a:solidFill>
              </a:rPr>
              <a:t>* </a:t>
            </a:r>
            <a:r>
              <a:rPr lang="ru-RU" sz="1900" b="1" i="1" dirty="0" smtClean="0">
                <a:solidFill>
                  <a:srgbClr val="002060"/>
                </a:solidFill>
              </a:rPr>
              <a:t>Освоение произношения наиболее трудных – свистящих и шипящих звуков;</a:t>
            </a:r>
          </a:p>
          <a:p>
            <a:endParaRPr lang="ru-RU" sz="1900" b="1" i="1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* Четкое воспроизведение фонетического и морфологического рисунка слова;</a:t>
            </a:r>
          </a:p>
          <a:p>
            <a:endParaRPr lang="ru-RU" sz="1900" b="1" i="1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* Освоение умения говорить внятно, в среднем темпе, голосом средней силы;</a:t>
            </a:r>
          </a:p>
          <a:p>
            <a:endParaRPr lang="ru-RU" sz="1900" b="1" i="1" dirty="0" smtClean="0">
              <a:solidFill>
                <a:srgbClr val="002060"/>
              </a:solidFill>
            </a:endParaRPr>
          </a:p>
          <a:p>
            <a:r>
              <a:rPr lang="ru-RU" sz="1900" b="1" i="1" dirty="0" smtClean="0">
                <a:solidFill>
                  <a:srgbClr val="002060"/>
                </a:solidFill>
              </a:rPr>
              <a:t>* Формирование звуковой аналитико-синтетической активности </a:t>
            </a:r>
            <a:r>
              <a:rPr lang="ru-RU" sz="1900" i="1" dirty="0" smtClean="0">
                <a:solidFill>
                  <a:srgbClr val="002060"/>
                </a:solidFill>
              </a:rPr>
              <a:t>(понятие терминов «слово», «звук», использование их в речи; представление о том, что слова состоят из звуков, могут быть длинными и короткими; сравнение слов по протяженности; освоение начальных умений звукового анализа слов: самостоятельно произносить слова, интонационно подчеркивая в них первый звук; узнавать слова на заданный звук (</a:t>
            </a:r>
            <a:r>
              <a:rPr lang="ru-RU" sz="1900" i="1" dirty="0" err="1" smtClean="0">
                <a:solidFill>
                  <a:srgbClr val="002060"/>
                </a:solidFill>
              </a:rPr>
              <a:t>сначало</a:t>
            </a:r>
            <a:r>
              <a:rPr lang="ru-RU" sz="1900" i="1" dirty="0" smtClean="0">
                <a:solidFill>
                  <a:srgbClr val="002060"/>
                </a:solidFill>
              </a:rPr>
              <a:t> на основе наглядности, затем – по представлению 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7" y="193964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детей средней группы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1048025"/>
            <a:ext cx="2757055" cy="2067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3781" y="3065594"/>
            <a:ext cx="26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Шумелки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0823" y="796516"/>
            <a:ext cx="3269863" cy="3357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2227" y="40448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«Логика малыш»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81" y="3643269"/>
            <a:ext cx="2409819" cy="2536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3702" y="6193761"/>
            <a:ext cx="234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«Вагончики»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26" y="4287417"/>
            <a:ext cx="2778899" cy="2024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33632" y="6348633"/>
            <a:ext cx="2798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«Домики для слов»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767" y="4537892"/>
            <a:ext cx="3114392" cy="17744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72227" y="6343798"/>
            <a:ext cx="279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по звуку»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7810" y="3762103"/>
            <a:ext cx="2190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звук»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37" y="876557"/>
            <a:ext cx="2677418" cy="297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854" y="304801"/>
            <a:ext cx="1100050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Приобретение навыков звукового анализа слов различной звуковой конструкции, дифференциации гласных и согласных звуков.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 интонационной культуры речи, фонематического слуха.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 произношения сложных звуков( Л, Р); упражнение в чистом звукопроизношении в процессе повседневного речевого общения и при звуковом анализе слов; использование средств интонационной выразительности при чтении стихов, пересказе литературных произведений, в процессе общения (самостоятельное изменение темпа, ритма речи, силы и тембра голоса в зависимости от содержания).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аналитико-синтетической активности как предпосылки обучения грамоте.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существовании разных языков;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терминов: «слово», «звук», «буква», «предложение», гласный и согласный звук, звуковой анализ слова;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умений: делить на слоги двух-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трехслоговые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слова; осуществлять звуковой анализ простых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трехзвуковых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слов: интонационно выделять звуки в слове, различать гласные и согласные звуки, определять твердость и мягкость согласных, составлять схемы звукового состава слова; составлять предложения по живой модели; определять количество и последовательность слов в предложении; развивать мелкую моторику кистей рук.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7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963" y="263236"/>
            <a:ext cx="1058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Игры для детей старшей группы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9968" y="718093"/>
            <a:ext cx="2676983" cy="3555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9" y="1759527"/>
            <a:ext cx="3326842" cy="2504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85" y="4284863"/>
            <a:ext cx="361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букв и звуков»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7251" y="3767825"/>
            <a:ext cx="392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различаю звуки»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95" y="1543331"/>
            <a:ext cx="3667486" cy="2761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28595" y="4264444"/>
            <a:ext cx="371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еремки В.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7427" y="4877780"/>
            <a:ext cx="6882063" cy="11659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87251" y="5957388"/>
            <a:ext cx="520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«Звуковая линейка»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436" y="526473"/>
            <a:ext cx="105987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Знакомство 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буквами русского алфавита и правилами их печатного начертания, начинают овладевать слоговым способом чтения, строят схемы по следам звукового анализа, выкладывают слова из букв разрезной азбуки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и интонационной культуры речи, фонематического слуха: Автоматизация сложных для произношения звуков в речи; коррекция имеющихся нарушений в звукопроизношении.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аналитико-синтетической активности как предпосылки обучения грамоте.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звукового анализа четырехзвуковых и пятизвуковых слов (лиса, слон, аист, школа): интонационное выделение звуков в слове, определение их последовательности, характеристика звуков (гласный-согласный, согласный твердый-мягкий), составление схемы звукового состава слова, выделение ударного гласного звука в слове;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Освоение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умений: определять количество и последовательность слов в предложении; составлять предложения с заданным количеством слов; ориентации на листе, выполнения графических диктантов; выполнения штриховки в разных направлениях, обводки; чтения простых слов и фраз; разгадывания детских кроссвордов и решения ребусов.</a:t>
            </a:r>
          </a:p>
        </p:txBody>
      </p:sp>
    </p:spTree>
    <p:extLst>
      <p:ext uri="{BB962C8B-B14F-4D97-AF65-F5344CB8AC3E}">
        <p14:creationId xmlns:p14="http://schemas.microsoft.com/office/powerpoint/2010/main" val="32520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" y="761766"/>
            <a:ext cx="116101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ИЗ СЛОВ ПРАВИЛЬНОЕ ПРЕДЛОЖЕНИЕ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сидели, птенцы, гнезде    </a:t>
            </a:r>
          </a:p>
          <a:p>
            <a:pPr algn="ctr"/>
            <a:r>
              <a:rPr lang="ru-RU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гнезде сидели птенцы.</a:t>
            </a:r>
          </a:p>
          <a:p>
            <a:pPr algn="ctr"/>
            <a:endParaRPr lang="ru-RU" dirty="0"/>
          </a:p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кочку, с, на, кочки, бух, снег, в, да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сторожный, и, лиса, зверь, хитрый</a:t>
            </a:r>
          </a:p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что-то,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косой, под, что, чувствует, ногами, шевелится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9418" y="221674"/>
            <a:ext cx="1061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детей подготовительной группы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4" y="929561"/>
            <a:ext cx="3349155" cy="2521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60" y="1003188"/>
            <a:ext cx="3349155" cy="25217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8434" y="3803504"/>
            <a:ext cx="3372451" cy="25392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36" y="1715933"/>
            <a:ext cx="4879815" cy="3674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707" y="3390314"/>
            <a:ext cx="254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«Буква заблудилась»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422" y="6344530"/>
            <a:ext cx="302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что похожа буква»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12812" y="3516924"/>
            <a:ext cx="2700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«Цветные слоги»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6911" y="5444197"/>
            <a:ext cx="3362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«Собери слово»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85454" y="3719609"/>
            <a:ext cx="2515634" cy="33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044" y="779051"/>
            <a:ext cx="108342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овладение навыками звукового анализа и синтеза имеет первостепенное значение для коррекции и формирования фонетической стороны речи и ее грамматического строя, а также для формирования умения произносить слова сложной слоговой структуры. Поэтому очень важно начинать обучение звуковому анализу и синтезу с первых дней работы с детьми, причем на основе одновременного изучения звука и его графического изображения – буквы.</a:t>
            </a:r>
          </a:p>
        </p:txBody>
      </p:sp>
    </p:spTree>
    <p:extLst>
      <p:ext uri="{BB962C8B-B14F-4D97-AF65-F5344CB8AC3E}">
        <p14:creationId xmlns:p14="http://schemas.microsoft.com/office/powerpoint/2010/main" val="21994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982" y="1593272"/>
            <a:ext cx="119287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</a:rPr>
              <a:t>Мини-викторина для педагогов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98" y="3048001"/>
            <a:ext cx="7100931" cy="3597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4982" y="612107"/>
            <a:ext cx="719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343" y="235527"/>
            <a:ext cx="1908003" cy="2126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" y="235527"/>
            <a:ext cx="2037347" cy="212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2484" y="1479091"/>
            <a:ext cx="554254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Чем отличается звук от буквы?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всегда мягкие согласные звуки.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Сделайте звуковой анализ слова - яма.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Назовите первый звук в словах: яблоко,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пенек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облака. </a:t>
            </a:r>
          </a:p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83187" y="189360"/>
            <a:ext cx="43226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5031" y="980328"/>
            <a:ext cx="54448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«Согласные»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Чем отличается согласный звук от гласного.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Назовите всегда твердые согласные звуки.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Сделайте звуковой анализ слова - юла.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Назовите последний звук в словах печь, земля, столб.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011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3183" y="540327"/>
            <a:ext cx="8046026" cy="5708072"/>
          </a:xfrm>
        </p:spPr>
        <p:txBody>
          <a:bodyPr>
            <a:normAutofit fontScale="90000"/>
          </a:bodyPr>
          <a:lstStyle/>
          <a:p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«Когда синтез звуков по каким-то причинам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происходит, ребенок задерживается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на побуквенном чтении,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испытывает муки слияния,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умеет переходить от букв и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названий к живой речи».</a:t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Борисович </a:t>
            </a:r>
            <a:r>
              <a:rPr lang="ru-RU" sz="3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117272" y="6248399"/>
            <a:ext cx="152401" cy="10910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" y="1262497"/>
            <a:ext cx="3581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220" y="500173"/>
            <a:ext cx="112224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коллеги за участие в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мастер-классе! 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Если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соединяет в себе любовь </a:t>
            </a:r>
            <a:endParaRPr lang="ru-RU" sz="3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делу и к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ученикам, </a:t>
            </a:r>
            <a:endParaRPr lang="ru-RU" sz="3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совершенный педагог». </a:t>
            </a:r>
            <a:endParaRPr lang="ru-RU" sz="3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Толстой</a:t>
            </a:r>
            <a:endParaRPr lang="ru-RU" sz="3600" b="1" dirty="0">
              <a:solidFill>
                <a:srgbClr val="002060"/>
              </a:solidFill>
            </a:endParaRPr>
          </a:p>
          <a:p>
            <a:pPr algn="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 дело и воспитанников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совершенными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384"/>
            <a:ext cx="4932442" cy="49286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62569" y="40825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9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399" y="803564"/>
            <a:ext cx="104463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умение слышать и различать звуки родного языка в потоке речи в различном линейном порядке, в словах близких по звучанию.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звуковой анализ, который лежит в основе овладения процессом обучения грамоте. 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</a:p>
          <a:p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процесс расчленения целого на части, а также установление связей, отношений между ними.</a:t>
            </a: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4727" y="789709"/>
            <a:ext cx="9282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СИНТЕЗ</a:t>
            </a:r>
          </a:p>
          <a:p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процесс мысленного соединения в единое целое отдельных частей предмета и его признаков, полученных в процессе анализа.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ЗВУКОВОЙ АНАЛИЗ </a:t>
            </a:r>
          </a:p>
          <a:p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определение порядка звуков в слове, выделение отдельных звуков, различение звуков по их качественным характеристикам (гласный - согласный, твердый - мягкий).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8472" y="581890"/>
            <a:ext cx="100445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звукового анализа и синтеза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успешного владения грамотой осуществляется на базе развивающегося фонематического восприятия, правильного произношения звуков и правильного восприятия ритмико-слоговой и звуковой структуры слова; практического умения различать выделять и обобщать значимые части слова; на основе наблюдений над связью слов и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95308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3173"/>
            <a:ext cx="9601200" cy="64385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0545" y="1094509"/>
            <a:ext cx="10806546" cy="2937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">
              <a:avLst>
                <a:gd name="adj" fmla="val 10799063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КОРОЛЕВСТВО    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ЗВУКОВ</a:t>
            </a:r>
          </a:p>
        </p:txBody>
      </p:sp>
    </p:spTree>
    <p:extLst>
      <p:ext uri="{BB962C8B-B14F-4D97-AF65-F5344CB8AC3E}">
        <p14:creationId xmlns:p14="http://schemas.microsoft.com/office/powerpoint/2010/main" val="11855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58" y="229840"/>
            <a:ext cx="4610473" cy="31826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548" y="4654440"/>
            <a:ext cx="2782477" cy="20950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1491" y="409075"/>
            <a:ext cx="5597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две группы делятся звуки родного языка?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5284" y="1560966"/>
            <a:ext cx="1949115" cy="890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Звуки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8" y="2448381"/>
            <a:ext cx="1969179" cy="908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780" y="2448381"/>
            <a:ext cx="1969179" cy="908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2251"/>
            <a:ext cx="1684421" cy="9083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513" y="5702251"/>
            <a:ext cx="1800897" cy="9083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730" y="5701962"/>
            <a:ext cx="1969179" cy="9083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48" y="5701961"/>
            <a:ext cx="1969179" cy="9083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916" y="4673195"/>
            <a:ext cx="1969179" cy="9083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13" y="4654585"/>
            <a:ext cx="1969179" cy="9083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776" y="3598537"/>
            <a:ext cx="1969179" cy="9083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737" y="3581185"/>
            <a:ext cx="1969179" cy="9083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9212" y="2671739"/>
            <a:ext cx="152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Гласные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3995" y="2648856"/>
            <a:ext cx="1762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Согласные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9127" y="3804543"/>
            <a:ext cx="172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</a:t>
            </a:r>
            <a:r>
              <a:rPr lang="ru-RU" sz="2400" dirty="0" smtClean="0">
                <a:solidFill>
                  <a:schemeClr val="bg1"/>
                </a:solidFill>
              </a:rPr>
              <a:t>вердые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1902" y="3774842"/>
            <a:ext cx="164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</a:t>
            </a:r>
            <a:r>
              <a:rPr lang="ru-RU" sz="2400" dirty="0" smtClean="0">
                <a:solidFill>
                  <a:schemeClr val="bg1"/>
                </a:solidFill>
              </a:rPr>
              <a:t>ягкие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7517" y="4906470"/>
            <a:ext cx="171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вонкие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8060" y="4877943"/>
            <a:ext cx="164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</a:t>
            </a:r>
            <a:r>
              <a:rPr lang="ru-RU" sz="2400" dirty="0" smtClean="0">
                <a:solidFill>
                  <a:schemeClr val="bg1"/>
                </a:solidFill>
              </a:rPr>
              <a:t>лухие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5707" y="5958869"/>
            <a:ext cx="151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арные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85488" y="5925318"/>
            <a:ext cx="19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</a:t>
            </a:r>
            <a:r>
              <a:rPr lang="ru-RU" sz="2400" dirty="0" smtClean="0">
                <a:solidFill>
                  <a:schemeClr val="bg1"/>
                </a:solidFill>
              </a:rPr>
              <a:t>епарные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982" y="5925318"/>
            <a:ext cx="154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дарные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17751" y="5925318"/>
            <a:ext cx="20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б</a:t>
            </a:r>
            <a:r>
              <a:rPr lang="ru-RU" sz="2400" dirty="0" smtClean="0">
                <a:solidFill>
                  <a:schemeClr val="bg1"/>
                </a:solidFill>
              </a:rPr>
              <a:t>езударные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75513" y="3356764"/>
            <a:ext cx="531709" cy="220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934050" y="3310996"/>
            <a:ext cx="553219" cy="227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2747195" y="2448381"/>
            <a:ext cx="929215" cy="429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80365" y="2448381"/>
            <a:ext cx="904377" cy="45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19911" y="3310996"/>
            <a:ext cx="167470" cy="2270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451753" y="3356764"/>
            <a:ext cx="45240" cy="2206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5508306" y="3356764"/>
            <a:ext cx="366021" cy="115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656334" y="3333879"/>
            <a:ext cx="333561" cy="1181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5362268" y="3356764"/>
            <a:ext cx="287827" cy="579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989895" y="3356764"/>
            <a:ext cx="298243" cy="531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09" y="277091"/>
            <a:ext cx="9011282" cy="61046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34" y="569472"/>
            <a:ext cx="1341139" cy="14700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54" y="569472"/>
            <a:ext cx="1801725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2523" y="136629"/>
            <a:ext cx="6989639" cy="6654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4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191484</TotalTime>
  <Words>1055</Words>
  <Application>Microsoft Office PowerPoint</Application>
  <PresentationFormat>Широкоэкранный</PresentationFormat>
  <Paragraphs>110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Капля</vt:lpstr>
      <vt:lpstr>Мастер-класс для педагогов  по формированию у дошкольников  фонетико-фонематической стороны речи, навыков языкового анализа и синтеза и подготовке к обучению грамоте  </vt:lpstr>
      <vt:lpstr>«Когда синтез звуков по каким-то причинам не происходит, ребенок задерживается долго на побуквенном чтении, испытывает муки слияния, не умеет переходить от букв и их названий к живой речи».    Даниил Борисович Эльконин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 по формированию у дошкольников  фонетико-фонематической стороны речи, навыков языкового анализа и синтеза и подготовке к обучению грамоте</dc:title>
  <dc:creator>Пользователь Windows</dc:creator>
  <cp:lastModifiedBy>Марина</cp:lastModifiedBy>
  <cp:revision>68</cp:revision>
  <dcterms:created xsi:type="dcterms:W3CDTF">2023-09-09T18:19:23Z</dcterms:created>
  <dcterms:modified xsi:type="dcterms:W3CDTF">2023-11-13T17:47:36Z</dcterms:modified>
</cp:coreProperties>
</file>