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84" r:id="rId5"/>
    <p:sldId id="268" r:id="rId6"/>
    <p:sldId id="261" r:id="rId7"/>
    <p:sldId id="280" r:id="rId8"/>
    <p:sldId id="263" r:id="rId9"/>
    <p:sldId id="262" r:id="rId10"/>
    <p:sldId id="282" r:id="rId11"/>
    <p:sldId id="265" r:id="rId12"/>
    <p:sldId id="267" r:id="rId13"/>
    <p:sldId id="259" r:id="rId14"/>
    <p:sldId id="286" r:id="rId15"/>
    <p:sldId id="283" r:id="rId16"/>
    <p:sldId id="272" r:id="rId17"/>
    <p:sldId id="273" r:id="rId18"/>
    <p:sldId id="276" r:id="rId19"/>
    <p:sldId id="277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65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mdoay33.ucoz.ru/_pu/0/37146295.jp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358246" cy="2071701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«Воспитать любознательного ребенка - значит подготовить его к школе»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14942" y="4929198"/>
            <a:ext cx="3929058" cy="142876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/>
                </a:solidFill>
              </a:rPr>
              <a:t>Подготовил учитель-логопед высшей квалификационной категории </a:t>
            </a:r>
            <a:r>
              <a:rPr lang="ru-RU" sz="2000" dirty="0" err="1" smtClean="0">
                <a:solidFill>
                  <a:schemeClr val="tx2"/>
                </a:solidFill>
              </a:rPr>
              <a:t>Лобинцева</a:t>
            </a:r>
            <a:r>
              <a:rPr lang="ru-RU" sz="2000" dirty="0" smtClean="0">
                <a:solidFill>
                  <a:schemeClr val="tx2"/>
                </a:solidFill>
              </a:rPr>
              <a:t> Е.В.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ПК\Downloads\2222031.png"/>
          <p:cNvPicPr>
            <a:picLocks noChangeAspect="1" noChangeArrowheads="1"/>
          </p:cNvPicPr>
          <p:nvPr/>
        </p:nvPicPr>
        <p:blipFill>
          <a:blip r:embed="rId2"/>
          <a:srcRect l="9953" t="6256" r="10422" b="6152"/>
          <a:stretch>
            <a:fillRect/>
          </a:stretch>
        </p:blipFill>
        <p:spPr bwMode="auto">
          <a:xfrm>
            <a:off x="214282" y="2786058"/>
            <a:ext cx="4857784" cy="3778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857620" y="1928802"/>
            <a:ext cx="507209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 …  </a:t>
            </a:r>
            <a:r>
              <a:rPr lang="ru-RU" sz="2000" b="1" i="1" dirty="0" smtClean="0">
                <a:solidFill>
                  <a:srgbClr val="002060"/>
                </a:solidFill>
              </a:rPr>
              <a:t>Если ты будешь любознательным, то будешь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многознающим</a:t>
            </a:r>
            <a:r>
              <a:rPr lang="ru-RU" sz="2000" b="1" i="1" dirty="0" smtClean="0">
                <a:solidFill>
                  <a:srgbClr val="002060"/>
                </a:solidFill>
              </a:rPr>
              <a:t>.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                                                           Сократ.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«Почему солнце не падает?»</a:t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62473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21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воспитать любознательность                         у малышей?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5"/>
            <a:ext cx="8435280" cy="4464496"/>
          </a:xfrm>
        </p:spPr>
        <p:txBody>
          <a:bodyPr/>
          <a:lstStyle/>
          <a:p>
            <a:pPr>
              <a:buNone/>
            </a:pPr>
            <a:r>
              <a:rPr lang="ru-RU" i="1" dirty="0" smtClean="0"/>
              <a:t>   </a:t>
            </a:r>
            <a:r>
              <a:rPr lang="ru-RU" i="1" u="sng" dirty="0" smtClean="0"/>
              <a:t>Четвертый способ </a:t>
            </a:r>
            <a:r>
              <a:rPr lang="ru-RU" i="1" dirty="0" smtClean="0"/>
              <a:t>- выказывать уважение, ценностное отношение к людям, сделавшим открытия, изобретения, придумавшим новшества, </a:t>
            </a:r>
            <a:r>
              <a:rPr lang="ru-RU" i="1" dirty="0" smtClean="0"/>
              <a:t>усовершенствования.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7" t="1504" r="50705" b="49248"/>
          <a:stretch/>
        </p:blipFill>
        <p:spPr bwMode="auto">
          <a:xfrm>
            <a:off x="6412160" y="3573016"/>
            <a:ext cx="2232248" cy="310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3" r="7658"/>
          <a:stretch/>
        </p:blipFill>
        <p:spPr bwMode="auto">
          <a:xfrm>
            <a:off x="4499992" y="4018899"/>
            <a:ext cx="1912168" cy="283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ФАКТОРЫ, КОТОРЫЕ УБИВАЮТ ЛЮБОЗНАТЕЛЬНОСТЬ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Страх. </a:t>
            </a:r>
          </a:p>
          <a:p>
            <a:r>
              <a:rPr lang="ru-RU" dirty="0" smtClean="0"/>
              <a:t>2. Ограничения.</a:t>
            </a:r>
          </a:p>
          <a:p>
            <a:r>
              <a:rPr lang="ru-RU" dirty="0" smtClean="0"/>
              <a:t>3. Отсутствие интереса родителей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14356"/>
            <a:ext cx="87025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Любознательный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 имеет развитые познавательные интересы, стремится к овладению новыми знаниями и получает от этого процесса радость и удовлетворение.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http://mdoay33.ucoz.ru/_pu/0/s37146295.jpg">
            <a:hlinkClick r:id="rId2" tgtFrame="&quot;_blank&quot;" tooltip="&quot;Нажмите для просмотра в полном размере...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214686"/>
            <a:ext cx="3810000" cy="34099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886200"/>
            <a:ext cx="8496944" cy="2711152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Помните, что, развивая у вашего ребенка любознательность, вы закладываете в нем стремление к непрерывному обучению, которое будет помогать ему расти и развиваться в течение всей жизни.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5407412" cy="360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81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66146514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5946" r="7743" b="36408"/>
          <a:stretch/>
        </p:blipFill>
        <p:spPr bwMode="auto">
          <a:xfrm>
            <a:off x="684537" y="332656"/>
            <a:ext cx="765502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7" y="332656"/>
            <a:ext cx="811307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09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motivators_children_2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38432"/>
            <a:ext cx="7056784" cy="578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8" y="538431"/>
            <a:ext cx="7660391" cy="578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74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05" y="620688"/>
            <a:ext cx="6480293" cy="573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emotivatory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05" y="414746"/>
            <a:ext cx="6480293" cy="594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91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bipbap.ru/wp-content/uploads/2016/12/168590_760x500-730x4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695325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79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ipbap.ru/wp-content/uploads/2016/12/240119_18-730x4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51519"/>
            <a:ext cx="7272808" cy="485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492494"/>
            <a:ext cx="7560840" cy="552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81" y="492493"/>
            <a:ext cx="7879959" cy="590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19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001088" cy="5143561"/>
          </a:xfrm>
        </p:spPr>
        <p:txBody>
          <a:bodyPr>
            <a:normAutofit lnSpcReduction="10000"/>
          </a:bodyPr>
          <a:lstStyle/>
          <a:p>
            <a:pPr algn="ctr" fontAlgn="base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algn="ctr" fontAlgn="base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ГОТОВНОСТЬ К ШКОЛЕ:</a:t>
            </a:r>
          </a:p>
          <a:p>
            <a:pPr fontAlgn="base"/>
            <a:r>
              <a:rPr lang="ru-RU" b="1" dirty="0" smtClean="0"/>
              <a:t>1</a:t>
            </a:r>
            <a:r>
              <a:rPr lang="ru-RU" dirty="0" smtClean="0"/>
              <a:t>. </a:t>
            </a:r>
            <a:r>
              <a:rPr lang="ru-RU" b="1" dirty="0" smtClean="0"/>
              <a:t>Физиологическая (физическая )</a:t>
            </a:r>
            <a:endParaRPr lang="ru-RU" dirty="0" smtClean="0"/>
          </a:p>
          <a:p>
            <a:pPr fontAlgn="base"/>
            <a:r>
              <a:rPr lang="ru-RU" b="1" dirty="0" smtClean="0"/>
              <a:t>2. Социальная</a:t>
            </a:r>
            <a:endParaRPr lang="ru-RU" dirty="0" smtClean="0"/>
          </a:p>
          <a:p>
            <a:r>
              <a:rPr lang="ru-RU" dirty="0" smtClean="0"/>
              <a:t> </a:t>
            </a:r>
            <a:r>
              <a:rPr lang="ru-RU" b="1" dirty="0" smtClean="0"/>
              <a:t>3. Эмоциональная готовность к школе</a:t>
            </a:r>
            <a:r>
              <a:rPr lang="ru-RU" b="1" i="1" dirty="0" smtClean="0"/>
              <a:t> </a:t>
            </a:r>
            <a:endParaRPr lang="ru-RU" dirty="0" smtClean="0"/>
          </a:p>
          <a:p>
            <a:pPr fontAlgn="base"/>
            <a:r>
              <a:rPr lang="ru-RU" b="1" dirty="0" smtClean="0"/>
              <a:t>4. Психологическая  (интеллектуальная) готовность.</a:t>
            </a:r>
            <a:endParaRPr lang="ru-RU" dirty="0" smtClean="0"/>
          </a:p>
          <a:p>
            <a:r>
              <a:rPr lang="ru-RU" b="1" dirty="0" smtClean="0"/>
              <a:t>5. Коммуникативно-личностная готовность.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Users\ПК\Downloads\y8lE4M6re7H6pY0t0EWMwD4LxRAXO3eKABkoTh2NM1T95kBqDQpD1abSoTtvHlv0wXRUIO_qL5rMu1WDVeqCWQcH.jpg"/>
          <p:cNvPicPr>
            <a:picLocks noChangeAspect="1" noChangeArrowheads="1"/>
          </p:cNvPicPr>
          <p:nvPr/>
        </p:nvPicPr>
        <p:blipFill>
          <a:blip r:embed="rId2"/>
          <a:srcRect l="25625" t="24085" r="29375" b="22561"/>
          <a:stretch>
            <a:fillRect/>
          </a:stretch>
        </p:blipFill>
        <p:spPr bwMode="auto">
          <a:xfrm rot="10800000" flipV="1">
            <a:off x="7000860" y="4357670"/>
            <a:ext cx="2143140" cy="25003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33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    Любознательность – склонность к приобретению новых знаний, пытливость.</a:t>
            </a:r>
          </a:p>
          <a:p>
            <a:endParaRPr lang="ru-RU" dirty="0"/>
          </a:p>
        </p:txBody>
      </p:sp>
      <p:pic>
        <p:nvPicPr>
          <p:cNvPr id="4" name="Picture 2" descr="D:\Мои документы\Картинки и открытки\Готовимся в школу.7bc7d47185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3670" y="2564904"/>
            <a:ext cx="5125058" cy="404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732008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/>
              <a:t>    Любознательность ребенка может являться основой возникновения устойчивого познавательного интереса, направленного на определенный предмет и определенную деятельность.</a:t>
            </a:r>
          </a:p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Устойчивый познавательный интерес – признак готовности ребенка к школьному обучению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95536" y="519487"/>
            <a:ext cx="8588336" cy="603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6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6673"/>
            <a:ext cx="8640960" cy="2808311"/>
          </a:xfrm>
        </p:spPr>
        <p:txBody>
          <a:bodyPr>
            <a:noAutofit/>
          </a:bodyPr>
          <a:lstStyle/>
          <a:p>
            <a:pPr algn="just"/>
            <a:r>
              <a:rPr lang="ru-RU" sz="3600" dirty="0" smtClean="0">
                <a:solidFill>
                  <a:srgbClr val="FF0000"/>
                </a:solidFill>
              </a:rPr>
              <a:t>Основное условие развития любознательности – </a:t>
            </a:r>
            <a:r>
              <a:rPr lang="ru-RU" sz="3600" dirty="0" smtClean="0"/>
              <a:t>широкое ознакомление детей с явлениями окружающего мира, природой и воспитание	активного, заинтересованного отношения к ним.</a:t>
            </a:r>
            <a:endParaRPr lang="ru-RU" sz="3600" dirty="0"/>
          </a:p>
        </p:txBody>
      </p:sp>
      <p:pic>
        <p:nvPicPr>
          <p:cNvPr id="13314" name="Picture 2" descr="https://st4.depositphotos.com/1125014/26886/i/950/depositphotos_268863246-stock-photo-kids-boy-and-girl-loo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45632"/>
            <a:ext cx="496855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>
              <a:buNone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Любопытство – 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Мелочный интерес ко всяким, даже несущественным подробностям (праздное любопытство, спрашивать из любопытства). </a:t>
            </a:r>
          </a:p>
          <a:p>
            <a:endParaRPr lang="ru-RU" dirty="0"/>
          </a:p>
        </p:txBody>
      </p:sp>
      <p:pic>
        <p:nvPicPr>
          <p:cNvPr id="11268" name="Picture 4" descr="https://fikiwiki.com/uploads/posts/2022-02/1644882109_35-fikiwiki-com-p-kartinki-prikolnie-malchiki-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131"/>
          <a:stretch/>
        </p:blipFill>
        <p:spPr bwMode="auto">
          <a:xfrm>
            <a:off x="4139952" y="2996951"/>
            <a:ext cx="4683767" cy="359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728"/>
            <a:ext cx="82296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89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воспитать любознательность                         у малышей?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5040560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 smtClean="0"/>
              <a:t> </a:t>
            </a:r>
            <a:r>
              <a:rPr lang="ru-RU" i="1" u="sng" dirty="0" smtClean="0"/>
              <a:t>Первое -</a:t>
            </a:r>
            <a:r>
              <a:rPr lang="ru-RU" i="1" dirty="0" smtClean="0"/>
              <a:t>  </a:t>
            </a:r>
            <a:r>
              <a:rPr lang="ru-RU" i="1" dirty="0"/>
              <a:t>а</a:t>
            </a:r>
            <a:r>
              <a:rPr lang="ru-RU" i="1" dirty="0" smtClean="0"/>
              <a:t>ктивно поддерживать ситуационно проявляемые самим ребенком эмоции интереса, радости и удивления от наблюдения, исследования и создания чего-то.</a:t>
            </a:r>
          </a:p>
          <a:p>
            <a:r>
              <a:rPr lang="ru-RU" u="sng" dirty="0" smtClean="0"/>
              <a:t>Второй способ-</a:t>
            </a:r>
            <a:r>
              <a:rPr lang="ru-RU" dirty="0" smtClean="0"/>
              <a:t> </a:t>
            </a:r>
            <a:r>
              <a:rPr lang="ru-RU" i="1" dirty="0"/>
              <a:t>в</a:t>
            </a:r>
            <a:r>
              <a:rPr lang="ru-RU" i="1" dirty="0" smtClean="0"/>
              <a:t>нимание к детским вопросам. Обязательно радуйтесь им, отвечайте и старайтесь это сделать максимально полно и доступно.</a:t>
            </a:r>
          </a:p>
          <a:p>
            <a:r>
              <a:rPr lang="ru-RU" i="1" u="sng" dirty="0" smtClean="0"/>
              <a:t>Третий способ</a:t>
            </a:r>
            <a:r>
              <a:rPr lang="ru-RU" i="1" dirty="0" smtClean="0"/>
              <a:t> - </a:t>
            </a:r>
            <a:r>
              <a:rPr lang="ru-RU" i="1" dirty="0"/>
              <a:t>п</a:t>
            </a:r>
            <a:r>
              <a:rPr lang="ru-RU" i="1" dirty="0" smtClean="0"/>
              <a:t>ередать ребенку собственный интерес, удивление и радость от наблюдений, исследований или создания чего-то нового,               т. е. «заразить» собственными эмоциями.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игрушке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80729"/>
            <a:ext cx="8784976" cy="367240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1. Их не должно быть много, но должны быть </a:t>
            </a:r>
            <a:r>
              <a:rPr lang="ru-RU" dirty="0" smtClean="0"/>
              <a:t>разнообразными</a:t>
            </a:r>
            <a:r>
              <a:rPr lang="ru-RU" dirty="0"/>
              <a:t> </a:t>
            </a:r>
            <a:r>
              <a:rPr lang="ru-RU" dirty="0" smtClean="0"/>
              <a:t>и содействовать развитию ребенка. 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2.  </a:t>
            </a:r>
            <a:r>
              <a:rPr lang="ru-RU" dirty="0"/>
              <a:t>Интерес к игрушке не должен угасать для долгого исследования ее, обнаружения все новые </a:t>
            </a:r>
            <a:r>
              <a:rPr lang="ru-RU" dirty="0" smtClean="0"/>
              <a:t>достоинства. Игрушка должна быть динамичной.</a:t>
            </a:r>
          </a:p>
          <a:p>
            <a:r>
              <a:rPr lang="ru-RU" dirty="0"/>
              <a:t>3</a:t>
            </a:r>
            <a:r>
              <a:rPr lang="ru-RU" dirty="0" smtClean="0"/>
              <a:t>. Гигиенические требования.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3"/>
          <a:stretch/>
        </p:blipFill>
        <p:spPr bwMode="auto">
          <a:xfrm>
            <a:off x="5868144" y="3963889"/>
            <a:ext cx="307363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Путешествие по России 2</Template>
  <TotalTime>483</TotalTime>
  <Words>289</Words>
  <Application>Microsoft Office PowerPoint</Application>
  <PresentationFormat>Экран (4:3)</PresentationFormat>
  <Paragraphs>34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«Воспитать любознательного ребенка - значит подготовить его к школе»</vt:lpstr>
      <vt:lpstr>Презентация PowerPoint</vt:lpstr>
      <vt:lpstr>Презентация PowerPoint</vt:lpstr>
      <vt:lpstr>Презентация PowerPoint</vt:lpstr>
      <vt:lpstr>Основное условие развития любознательности – широкое ознакомление детей с явлениями окружающего мира, природой и воспитание активного, заинтересованного отношения к ним.</vt:lpstr>
      <vt:lpstr>Презентация PowerPoint</vt:lpstr>
      <vt:lpstr>Презентация PowerPoint</vt:lpstr>
      <vt:lpstr>Как воспитать любознательность                         у малышей?</vt:lpstr>
      <vt:lpstr>Требования к игрушке</vt:lpstr>
      <vt:lpstr>«Почему солнце не падает?» </vt:lpstr>
      <vt:lpstr>Как воспитать любознательность                         у малышей?</vt:lpstr>
      <vt:lpstr>ФАКТОРЫ, КОТОРЫЕ УБИВАЮТ ЛЮБОЗНАТЕЛЬНОСТЬ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«Воспитать любознательного ребенка - значит подготовить его к школе»</dc:title>
  <dc:creator>ПК</dc:creator>
  <cp:lastModifiedBy>Mi</cp:lastModifiedBy>
  <cp:revision>43</cp:revision>
  <dcterms:created xsi:type="dcterms:W3CDTF">2022-10-12T15:00:54Z</dcterms:created>
  <dcterms:modified xsi:type="dcterms:W3CDTF">2022-10-16T10:43:54Z</dcterms:modified>
</cp:coreProperties>
</file>