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0" r:id="rId1"/>
    <p:sldMasterId id="2147484028" r:id="rId2"/>
    <p:sldMasterId id="2147484040" r:id="rId3"/>
    <p:sldMasterId id="2147484052" r:id="rId4"/>
    <p:sldMasterId id="2147484064" r:id="rId5"/>
    <p:sldMasterId id="2147484076" r:id="rId6"/>
    <p:sldMasterId id="2147484088" r:id="rId7"/>
    <p:sldMasterId id="2147484101" r:id="rId8"/>
    <p:sldMasterId id="2147484113" r:id="rId9"/>
    <p:sldMasterId id="2147484125" r:id="rId10"/>
    <p:sldMasterId id="2147484137" r:id="rId11"/>
  </p:sldMasterIdLst>
  <p:notesMasterIdLst>
    <p:notesMasterId r:id="rId61"/>
  </p:notesMasterIdLst>
  <p:sldIdLst>
    <p:sldId id="273" r:id="rId12"/>
    <p:sldId id="257" r:id="rId13"/>
    <p:sldId id="258" r:id="rId14"/>
    <p:sldId id="262" r:id="rId15"/>
    <p:sldId id="259" r:id="rId16"/>
    <p:sldId id="274" r:id="rId17"/>
    <p:sldId id="261" r:id="rId18"/>
    <p:sldId id="319" r:id="rId19"/>
    <p:sldId id="317" r:id="rId20"/>
    <p:sldId id="282" r:id="rId21"/>
    <p:sldId id="283" r:id="rId22"/>
    <p:sldId id="265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66" r:id="rId34"/>
    <p:sldId id="295" r:id="rId35"/>
    <p:sldId id="296" r:id="rId36"/>
    <p:sldId id="297" r:id="rId37"/>
    <p:sldId id="298" r:id="rId38"/>
    <p:sldId id="299" r:id="rId39"/>
    <p:sldId id="300" r:id="rId40"/>
    <p:sldId id="267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5" r:id="rId55"/>
    <p:sldId id="318" r:id="rId56"/>
    <p:sldId id="268" r:id="rId57"/>
    <p:sldId id="314" r:id="rId58"/>
    <p:sldId id="269" r:id="rId59"/>
    <p:sldId id="316" r:id="rId6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" initials="MO" lastIdx="1" clrIdx="0">
    <p:extLst>
      <p:ext uri="{19B8F6BF-5375-455C-9EA6-DF929625EA0E}">
        <p15:presenceInfo xmlns:p15="http://schemas.microsoft.com/office/powerpoint/2012/main" userId="Microsoft Offi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434" autoAdjust="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4T17:59:44.421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801E4-4EF2-468F-8D2B-115A355C769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52918-E4C3-40B1-9972-A1738EC7DE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316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2918-E4C3-40B1-9972-A1738EC7DE9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180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2DC14-D298-488C-8C20-D58FA5FCE9A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20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1972-1DA1-43F6-A92F-556E171F87B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F2C8-E81F-44D3-ADFD-5E3F55F976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88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1972-1DA1-43F6-A92F-556E171F87B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F2C8-E81F-44D3-ADFD-5E3F55F976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3519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D8B03-BB69-4282-879F-B48B7042B1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489817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B56AB-961E-444C-A45F-2D2A40C095D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650507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44761-9F24-4ECD-8337-14D0ABDB4B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788012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F755C-8FCD-4445-88C9-1FC71E96A8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631978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F3007-0DB4-4D64-BF70-28EB2D4073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571437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B92B0-6CBF-442A-842C-F21F5102C09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958358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FFA5B-8A88-4FC9-842D-DB6A519C2C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776056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Freeform 2"/>
          <p:cNvSpPr>
            <a:spLocks/>
          </p:cNvSpPr>
          <p:nvPr/>
        </p:nvSpPr>
        <p:spPr bwMode="blackWhite">
          <a:xfrm>
            <a:off x="27517" y="12701"/>
            <a:ext cx="1186180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5498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5498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C2804AF-7F9E-4C22-B750-CDDB4E13B195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54984" name="Group 8"/>
          <p:cNvGrpSpPr>
            <a:grpSpLocks/>
          </p:cNvGrpSpPr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25498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25498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25498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grpSp>
          <p:nvGrpSpPr>
            <p:cNvPr id="254988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25498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25499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25499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25499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25499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1800"/>
              </a:p>
            </p:txBody>
          </p:sp>
        </p:grpSp>
      </p:grpSp>
      <p:grpSp>
        <p:nvGrpSpPr>
          <p:cNvPr id="254994" name="Group 18"/>
          <p:cNvGrpSpPr>
            <a:grpSpLocks/>
          </p:cNvGrpSpPr>
          <p:nvPr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25499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25499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25499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grpSp>
          <p:nvGrpSpPr>
            <p:cNvPr id="254998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5499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25500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25500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25500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25500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1800"/>
              </a:p>
            </p:txBody>
          </p:sp>
        </p:grpSp>
      </p:grpSp>
      <p:sp>
        <p:nvSpPr>
          <p:cNvPr id="255004" name="Freeform 28"/>
          <p:cNvSpPr>
            <a:spLocks/>
          </p:cNvSpPr>
          <p:nvPr/>
        </p:nvSpPr>
        <p:spPr bwMode="auto">
          <a:xfrm>
            <a:off x="1202267" y="5054601"/>
            <a:ext cx="9076267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 sz="1800"/>
          </a:p>
        </p:txBody>
      </p:sp>
      <p:sp>
        <p:nvSpPr>
          <p:cNvPr id="255005" name="Freeform 29"/>
          <p:cNvSpPr>
            <a:spLocks/>
          </p:cNvSpPr>
          <p:nvPr/>
        </p:nvSpPr>
        <p:spPr bwMode="auto">
          <a:xfrm>
            <a:off x="5435600" y="1930400"/>
            <a:ext cx="1185333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14735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4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4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49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498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49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49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12BB7-0C2E-4D19-9619-2B14B7E3E2B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0293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34D67-77D8-454B-96DA-983B5599A8F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82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1972-1DA1-43F6-A92F-556E171F87B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F2C8-E81F-44D3-ADFD-5E3F55F976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96711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BA079-54F6-4E42-AA31-A3D1492519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1046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474E8-2EB8-4B1D-A0B1-293D667F37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711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FC220-03B3-4C3F-95BD-6C6ECDCD50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64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E7E42-3C2A-46F1-879A-2E89BFC2288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0829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38F05-4D08-4C21-9ECF-59555FB23DB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1437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5E135-4823-4A5A-AF64-B7D7F9C7856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6785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F7438-A234-46E9-99CE-1A80782642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34138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B92EF-3DBD-4685-843B-C09D104A327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1993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1" y="0"/>
            <a:ext cx="12213167" cy="6870700"/>
            <a:chOff x="0" y="0"/>
            <a:chExt cx="5770" cy="4328"/>
          </a:xfrm>
        </p:grpSpPr>
        <p:sp>
          <p:nvSpPr>
            <p:cNvPr id="7680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/>
            </a:p>
          </p:txBody>
        </p:sp>
        <p:sp>
          <p:nvSpPr>
            <p:cNvPr id="7680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/>
            </a:p>
          </p:txBody>
        </p:sp>
        <p:sp>
          <p:nvSpPr>
            <p:cNvPr id="7680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/>
            </a:p>
          </p:txBody>
        </p:sp>
        <p:grpSp>
          <p:nvGrpSpPr>
            <p:cNvPr id="76806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7680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7680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7680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7681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7681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 sz="1800"/>
                    </a:p>
                  </p:txBody>
                </p:sp>
              </p:grpSp>
              <p:sp>
                <p:nvSpPr>
                  <p:cNvPr id="7681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 sz="1800"/>
                  </a:p>
                </p:txBody>
              </p:sp>
              <p:sp>
                <p:nvSpPr>
                  <p:cNvPr id="7681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 sz="1800"/>
                  </a:p>
                </p:txBody>
              </p:sp>
              <p:sp>
                <p:nvSpPr>
                  <p:cNvPr id="7681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 sz="1800"/>
                  </a:p>
                </p:txBody>
              </p:sp>
              <p:sp>
                <p:nvSpPr>
                  <p:cNvPr id="7681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 sz="1800"/>
                  </a:p>
                </p:txBody>
              </p:sp>
              <p:sp>
                <p:nvSpPr>
                  <p:cNvPr id="7681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 sz="1800"/>
                  </a:p>
                </p:txBody>
              </p:sp>
              <p:sp>
                <p:nvSpPr>
                  <p:cNvPr id="7681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 sz="1800"/>
                  </a:p>
                </p:txBody>
              </p:sp>
            </p:grpSp>
            <p:pic>
              <p:nvPicPr>
                <p:cNvPr id="7681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681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682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682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682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682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682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682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7682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7682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682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682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683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683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683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683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683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683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683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683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683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683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684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684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684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684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684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684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7684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7684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7684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7684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7685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7685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7685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7685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7685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/>
            </a:p>
          </p:txBody>
        </p:sp>
        <p:sp>
          <p:nvSpPr>
            <p:cNvPr id="7685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7685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 sz="1800"/>
            </a:p>
          </p:txBody>
        </p:sp>
      </p:grpSp>
      <p:sp>
        <p:nvSpPr>
          <p:cNvPr id="7685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370013"/>
            <a:ext cx="9287933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5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02934" y="3886200"/>
            <a:ext cx="7520517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6859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6860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6861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A40D177-30F6-435D-9B84-BC8B2C992D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93833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68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6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6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6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6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7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76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57" grpId="0"/>
      <p:bldP spid="76857" grpId="1"/>
      <p:bldP spid="76858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68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68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68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68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68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858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7685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68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43121-9111-44B8-8394-605F9DF5DE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685423"/>
      </p:ext>
    </p:extLst>
  </p:cSld>
  <p:clrMapOvr>
    <a:masterClrMapping/>
  </p:clrMapOvr>
  <p:transition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1972-1DA1-43F6-A92F-556E171F87B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F2C8-E81F-44D3-ADFD-5E3F55F976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087432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19DB7-7EBA-4B94-A3A0-5F99F05407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795428"/>
      </p:ext>
    </p:extLst>
  </p:cSld>
  <p:clrMapOvr>
    <a:masterClrMapping/>
  </p:clrMapOvr>
  <p:transition>
    <p:pull dir="d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367" y="1598613"/>
            <a:ext cx="4821767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334" y="1598613"/>
            <a:ext cx="4823884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1A7F1-57F1-438E-AA98-A29B98656B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170902"/>
      </p:ext>
    </p:extLst>
  </p:cSld>
  <p:clrMapOvr>
    <a:masterClrMapping/>
  </p:clrMapOvr>
  <p:transition>
    <p:pull dir="d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FB07D-750C-4926-8737-FCCA320296B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562167"/>
      </p:ext>
    </p:extLst>
  </p:cSld>
  <p:clrMapOvr>
    <a:masterClrMapping/>
  </p:clrMapOvr>
  <p:transition>
    <p:pull dir="d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7C99F-7F69-49FC-97AD-EDE5A248A7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513062"/>
      </p:ext>
    </p:extLst>
  </p:cSld>
  <p:clrMapOvr>
    <a:masterClrMapping/>
  </p:clrMapOvr>
  <p:transition>
    <p:pull dir="d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547FF-C431-4439-B611-60810A8573D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484082"/>
      </p:ext>
    </p:extLst>
  </p:cSld>
  <p:clrMapOvr>
    <a:masterClrMapping/>
  </p:clrMapOvr>
  <p:transition>
    <p:pull dir="d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23F56-F8A7-45D4-996B-2F680CF7763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265875"/>
      </p:ext>
    </p:extLst>
  </p:cSld>
  <p:clrMapOvr>
    <a:masterClrMapping/>
  </p:clrMapOvr>
  <p:transition>
    <p:pull dir="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962D0-35F9-46A3-A8A8-A5A5E35D556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26350"/>
      </p:ext>
    </p:extLst>
  </p:cSld>
  <p:clrMapOvr>
    <a:masterClrMapping/>
  </p:clrMapOvr>
  <p:transition>
    <p:pull dir="d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8BFA4-7D53-4FEC-9B3E-9285122666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5614"/>
      </p:ext>
    </p:extLst>
  </p:cSld>
  <p:clrMapOvr>
    <a:masterClrMapping/>
  </p:clrMapOvr>
  <p:transition>
    <p:pull dir="d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0285" y="227014"/>
            <a:ext cx="2491316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227014"/>
            <a:ext cx="7274984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1F6CD-5022-4EB8-8813-53A0F87EA42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719590"/>
      </p:ext>
    </p:extLst>
  </p:cSld>
  <p:clrMapOvr>
    <a:masterClrMapping/>
  </p:clrMapOvr>
  <p:transition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1972-1DA1-43F6-A92F-556E171F87B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F2C8-E81F-44D3-ADFD-5E3F55F976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654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1972-1DA1-43F6-A92F-556E171F87B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F2C8-E81F-44D3-ADFD-5E3F55F976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048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1972-1DA1-43F6-A92F-556E171F87B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F2C8-E81F-44D3-ADFD-5E3F55F976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150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1972-1DA1-43F6-A92F-556E171F87B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F2C8-E81F-44D3-ADFD-5E3F55F976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344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1972-1DA1-43F6-A92F-556E171F87B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F2C8-E81F-44D3-ADFD-5E3F55F976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344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0" y="0"/>
            <a:ext cx="11684000" cy="5943600"/>
            <a:chOff x="0" y="0"/>
            <a:chExt cx="5520" cy="3744"/>
          </a:xfrm>
        </p:grpSpPr>
        <p:sp>
          <p:nvSpPr>
            <p:cNvPr id="819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800">
                <a:latin typeface="Times New Roman" pitchFamily="18" charset="0"/>
              </a:endParaRPr>
            </a:p>
          </p:txBody>
        </p:sp>
        <p:grpSp>
          <p:nvGrpSpPr>
            <p:cNvPr id="81924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81925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1800">
                  <a:latin typeface="Times New Roman" pitchFamily="18" charset="0"/>
                </a:endParaRPr>
              </a:p>
            </p:txBody>
          </p:sp>
          <p:sp>
            <p:nvSpPr>
              <p:cNvPr id="81926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1800">
                  <a:latin typeface="Times New Roman" pitchFamily="18" charset="0"/>
                </a:endParaRPr>
              </a:p>
            </p:txBody>
          </p:sp>
          <p:sp>
            <p:nvSpPr>
              <p:cNvPr id="81927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800"/>
              </a:p>
            </p:txBody>
          </p:sp>
        </p:grpSp>
        <p:grpSp>
          <p:nvGrpSpPr>
            <p:cNvPr id="81928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1929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1800">
                  <a:latin typeface="Times New Roman" pitchFamily="18" charset="0"/>
                </a:endParaRPr>
              </a:p>
            </p:txBody>
          </p:sp>
          <p:sp>
            <p:nvSpPr>
              <p:cNvPr id="81930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800"/>
              </a:p>
            </p:txBody>
          </p:sp>
        </p:grpSp>
      </p:grpSp>
      <p:sp>
        <p:nvSpPr>
          <p:cNvPr id="819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743200" y="1143000"/>
            <a:ext cx="88392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962400"/>
            <a:ext cx="9144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1217084" y="6251575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4472517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35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E4E93B3-F511-481F-ADF2-758645703C9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779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79ABC-F939-4DF9-92FD-9BC576A01CF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1972-1DA1-43F6-A92F-556E171F87B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F2C8-E81F-44D3-ADFD-5E3F55F976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985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92F59-A02A-41FE-9301-151FD47C84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707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1"/>
            <a:ext cx="508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08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04EBD-0D87-4BAE-8E51-AF9F595312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261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DB583-2D07-44B4-8771-E9ED8217C2F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562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708D5-4AC0-408C-A985-148B1C8F3A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182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51B15-8F1B-465C-8854-979C9106FA0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920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D09F5-AFB1-4B83-92F3-0029983AC2A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122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059BE-14CF-4E67-A382-6240201533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145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C6DD4-A770-4840-B6FD-8BEC9E187E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991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277813"/>
            <a:ext cx="25908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7813"/>
            <a:ext cx="75692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98480-9A79-441D-8174-9DA1D282C3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4472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Group 2"/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121859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21860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>
                <a:latin typeface="Times New Roman" pitchFamily="18" charset="0"/>
              </a:endParaRPr>
            </a:p>
          </p:txBody>
        </p:sp>
        <p:sp>
          <p:nvSpPr>
            <p:cNvPr id="121861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1218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1864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1865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1866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33E2377-010C-4018-8689-887E4E01E4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82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2" grpId="0"/>
      <p:bldP spid="12186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218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1972-1DA1-43F6-A92F-556E171F87B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F2C8-E81F-44D3-ADFD-5E3F55F976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1228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55117-11E3-4170-8111-6EAC65A365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133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50FA4-CC1C-4A1F-854B-7ED538762B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551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C0068-FCAF-43D2-9A2F-FA674994BDF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0047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F263B-B91B-47FD-9B4A-DF10895D7E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082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3D86A-2AC7-4B27-8B2E-F519A1D0B00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9397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88770-1670-4E22-B7B7-430A683FD56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4638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30A96-63C4-4BBC-9CAC-71D631D80D3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2085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37D7B-9DCE-4367-B83B-D36C0962A9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1941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AB3A1-4F61-44B4-B818-C3416976454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199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FF723-62B1-4087-8AA0-F663579DA9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43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1972-1DA1-43F6-A92F-556E171F87B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F2C8-E81F-44D3-ADFD-5E3F55F976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3457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7220" name="Freeform 4"/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DF184BB-D644-44AE-A8F0-435F6E9EC77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3722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67356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P spid="137218" grpId="1"/>
      <p:bldP spid="137219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7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72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72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7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7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72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7219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37219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37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D972D-B6B6-421E-9D82-E4AA61D2859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979663"/>
      </p:ext>
    </p:extLst>
  </p:cSld>
  <p:clrMapOvr>
    <a:masterClrMapping/>
  </p:clrMapOvr>
  <p:transition>
    <p:pull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7D1CD-A783-4BF3-9D09-0A63F4A789B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209667"/>
      </p:ext>
    </p:extLst>
  </p:cSld>
  <p:clrMapOvr>
    <a:masterClrMapping/>
  </p:clrMapOvr>
  <p:transition>
    <p:pull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8F0B1-B39C-42CC-88EA-E350AB6FBB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417636"/>
      </p:ext>
    </p:extLst>
  </p:cSld>
  <p:clrMapOvr>
    <a:masterClrMapping/>
  </p:clrMapOvr>
  <p:transition>
    <p:pull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D55F7-2A7C-4DBC-95D7-155051081B4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825281"/>
      </p:ext>
    </p:extLst>
  </p:cSld>
  <p:clrMapOvr>
    <a:masterClrMapping/>
  </p:clrMapOvr>
  <p:transition>
    <p:pull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BF5FC-EFC0-4078-976C-79DB0AD09D2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977791"/>
      </p:ext>
    </p:extLst>
  </p:cSld>
  <p:clrMapOvr>
    <a:masterClrMapping/>
  </p:clrMapOvr>
  <p:transition>
    <p:pull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5AB96-5512-4855-9C84-AEA7083E21E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474683"/>
      </p:ext>
    </p:extLst>
  </p:cSld>
  <p:clrMapOvr>
    <a:masterClrMapping/>
  </p:clrMapOvr>
  <p:transition>
    <p:pull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1A854-D9EE-4092-BAA2-8DCBB6150C6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739684"/>
      </p:ext>
    </p:extLst>
  </p:cSld>
  <p:clrMapOvr>
    <a:masterClrMapping/>
  </p:clrMapOvr>
  <p:transition>
    <p:pull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591D9-1641-4772-B074-D4314DF199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263497"/>
      </p:ext>
    </p:extLst>
  </p:cSld>
  <p:clrMapOvr>
    <a:masterClrMapping/>
  </p:clrMapOvr>
  <p:transition>
    <p:pull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A5EED-3F8B-4B31-81A5-EE1C06BD326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614287"/>
      </p:ext>
    </p:extLst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1972-1DA1-43F6-A92F-556E171F87B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F2C8-E81F-44D3-ADFD-5E3F55F976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1019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92100"/>
            <a:ext cx="27432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92100"/>
            <a:ext cx="80264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60828-9A4F-4E11-8A85-50AE655BCA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459053"/>
      </p:ext>
    </p:extLst>
  </p:cSld>
  <p:clrMapOvr>
    <a:masterClrMapping/>
  </p:clrMapOvr>
  <p:transition>
    <p:pull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30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17613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613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613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613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613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613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613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613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613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614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614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614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614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614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614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614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614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614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17614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28801"/>
            <a:ext cx="103632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615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6151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6152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615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61B8CA8-B2E7-4AA9-A0D3-E7A275BC6F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74228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7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9" grpId="0"/>
      <p:bldP spid="176150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615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61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61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61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D775E-F235-4F63-8B42-19815CB26C5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464848"/>
      </p:ext>
    </p:extLst>
  </p:cSld>
  <p:clrMapOvr>
    <a:masterClrMapping/>
  </p:clrMapOvr>
  <p:transition>
    <p:wipe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49BDB-0007-4DCE-8A79-FA92A8F3CF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159590"/>
      </p:ext>
    </p:extLst>
  </p:cSld>
  <p:clrMapOvr>
    <a:masterClrMapping/>
  </p:clrMapOvr>
  <p:transition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865B0-FC13-4DA6-A017-CAE5744BF6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493956"/>
      </p:ext>
    </p:extLst>
  </p:cSld>
  <p:clrMapOvr>
    <a:masterClrMapping/>
  </p:clrMapOvr>
  <p:transition>
    <p:wipe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D0970-2186-4585-8493-4AC9AE86D4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204477"/>
      </p:ext>
    </p:extLst>
  </p:cSld>
  <p:clrMapOvr>
    <a:masterClrMapping/>
  </p:clrMapOvr>
  <p:transition>
    <p:wipe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55F1A-FFAC-4ECC-A961-CF12A7A9C6D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939112"/>
      </p:ext>
    </p:extLst>
  </p:cSld>
  <p:clrMapOvr>
    <a:masterClrMapping/>
  </p:clrMapOvr>
  <p:transition>
    <p:wipe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1C9EC-86F7-4EE7-B3EF-0A75BD66F8A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980657"/>
      </p:ext>
    </p:extLst>
  </p:cSld>
  <p:clrMapOvr>
    <a:masterClrMapping/>
  </p:clrMapOvr>
  <p:transition>
    <p:wipe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B8D0A-4610-4BFB-816A-CC73925E2E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967325"/>
      </p:ext>
    </p:extLst>
  </p:cSld>
  <p:clrMapOvr>
    <a:masterClrMapping/>
  </p:clrMapOvr>
  <p:transition>
    <p:wipe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8E455-D195-4855-A920-ED420378E4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640225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1972-1DA1-43F6-A92F-556E171F87B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F2C8-E81F-44D3-ADFD-5E3F55F976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658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7353F-0F95-42C2-8AF0-472A691F33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61630"/>
      </p:ext>
    </p:extLst>
  </p:cSld>
  <p:clrMapOvr>
    <a:masterClrMapping/>
  </p:clrMapOvr>
  <p:transition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F6E0B-A9F6-4ABB-941C-63212F3826F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172989"/>
      </p:ext>
    </p:extLst>
  </p:cSld>
  <p:clrMapOvr>
    <a:masterClrMapping/>
  </p:clrMapOvr>
  <p:transition>
    <p:wipe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586" name="Group 2"/>
          <p:cNvGrpSpPr>
            <a:grpSpLocks/>
          </p:cNvGrpSpPr>
          <p:nvPr/>
        </p:nvGrpSpPr>
        <p:grpSpPr bwMode="auto">
          <a:xfrm>
            <a:off x="0" y="927100"/>
            <a:ext cx="11988800" cy="4495800"/>
            <a:chOff x="0" y="584"/>
            <a:chExt cx="5664" cy="2832"/>
          </a:xfrm>
        </p:grpSpPr>
        <p:sp>
          <p:nvSpPr>
            <p:cNvPr id="195587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800">
                <a:latin typeface="Times New Roman" pitchFamily="18" charset="0"/>
              </a:endParaRPr>
            </a:p>
          </p:txBody>
        </p:sp>
        <p:sp>
          <p:nvSpPr>
            <p:cNvPr id="195588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800">
                <a:latin typeface="Times New Roman" pitchFamily="18" charset="0"/>
              </a:endParaRPr>
            </a:p>
          </p:txBody>
        </p:sp>
        <p:sp>
          <p:nvSpPr>
            <p:cNvPr id="195589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>
                <a:latin typeface="Times New Roman" pitchFamily="18" charset="0"/>
              </a:endParaRPr>
            </a:p>
          </p:txBody>
        </p:sp>
        <p:sp>
          <p:nvSpPr>
            <p:cNvPr id="195590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19559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04800" y="1427164"/>
            <a:ext cx="107696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559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3441700"/>
            <a:ext cx="88392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95593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8400"/>
            <a:ext cx="2844800" cy="4714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95594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531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9559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844800" cy="471488"/>
          </a:xfrm>
        </p:spPr>
        <p:txBody>
          <a:bodyPr/>
          <a:lstStyle>
            <a:lvl1pPr>
              <a:defRPr/>
            </a:lvl1pPr>
          </a:lstStyle>
          <a:p>
            <a:fld id="{79AD4C7C-33D9-4267-BE62-122C7376AD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2230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5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5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5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1" grpId="0"/>
      <p:bldP spid="195592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55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559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559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559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A44B9-E959-4E2B-9F1F-45CE0A1A2C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210342"/>
      </p:ext>
    </p:extLst>
  </p:cSld>
  <p:clrMapOvr>
    <a:masterClrMapping/>
  </p:clrMapOvr>
  <p:transition>
    <p:push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9E50E-1259-4895-94EE-A2224B1E7D4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799669"/>
      </p:ext>
    </p:extLst>
  </p:cSld>
  <p:clrMapOvr>
    <a:masterClrMapping/>
  </p:clrMapOvr>
  <p:transition>
    <p:push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F9956-6D1D-4036-B850-1178971939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168570"/>
      </p:ext>
    </p:extLst>
  </p:cSld>
  <p:clrMapOvr>
    <a:masterClrMapping/>
  </p:clrMapOvr>
  <p:transition>
    <p:push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64D19-D3E3-4597-8CC6-C4E1DC813E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257447"/>
      </p:ext>
    </p:extLst>
  </p:cSld>
  <p:clrMapOvr>
    <a:masterClrMapping/>
  </p:clrMapOvr>
  <p:transition>
    <p:push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2E8DA-1ABE-4576-A88F-2E55FF6AD62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787195"/>
      </p:ext>
    </p:extLst>
  </p:cSld>
  <p:clrMapOvr>
    <a:masterClrMapping/>
  </p:clrMapOvr>
  <p:transition>
    <p:push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337EC-1155-4276-B0B3-3F364064B9F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01841"/>
      </p:ext>
    </p:extLst>
  </p:cSld>
  <p:clrMapOvr>
    <a:masterClrMapping/>
  </p:clrMapOvr>
  <p:transition>
    <p:push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960FF-4502-4630-B21D-9330A68E5BF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96969"/>
      </p:ext>
    </p:extLst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1972-1DA1-43F6-A92F-556E171F87B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F2C8-E81F-44D3-ADFD-5E3F55F976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1885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A8ECA-9EE3-47CE-9C64-A7C617A14D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766856"/>
      </p:ext>
    </p:extLst>
  </p:cSld>
  <p:clrMapOvr>
    <a:masterClrMapping/>
  </p:clrMapOvr>
  <p:transition>
    <p:push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BA856-A5FF-426B-A131-0145E9AA8D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430252"/>
      </p:ext>
    </p:extLst>
  </p:cSld>
  <p:clrMapOvr>
    <a:masterClrMapping/>
  </p:clrMapOvr>
  <p:transition>
    <p:push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00018" y="228600"/>
            <a:ext cx="2779183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351" y="228600"/>
            <a:ext cx="8136467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609B0-BB5D-458D-A415-0A04F5C531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489639"/>
      </p:ext>
    </p:extLst>
  </p:cSld>
  <p:clrMapOvr>
    <a:masterClrMapping/>
  </p:clrMapOvr>
  <p:transition>
    <p:push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706" name="Group 2"/>
          <p:cNvGrpSpPr>
            <a:grpSpLocks/>
          </p:cNvGrpSpPr>
          <p:nvPr/>
        </p:nvGrpSpPr>
        <p:grpSpPr bwMode="auto">
          <a:xfrm>
            <a:off x="1" y="0"/>
            <a:ext cx="12213167" cy="6858000"/>
            <a:chOff x="0" y="0"/>
            <a:chExt cx="5770" cy="4320"/>
          </a:xfrm>
        </p:grpSpPr>
        <p:sp>
          <p:nvSpPr>
            <p:cNvPr id="20070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0070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0070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0071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0071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0071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0071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0071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0071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0071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0071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0071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0071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0072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0072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0072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0072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0072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0072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0072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20072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20072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00200"/>
            <a:ext cx="103632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072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0730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0731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0732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25F83E-83A4-416D-879F-4CAAE6B26C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55274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007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28" grpId="0"/>
      <p:bldP spid="20072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07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007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C9A7A3-BE9F-486E-91FC-F8750B6D185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003599"/>
      </p:ext>
    </p:extLst>
  </p:cSld>
  <p:clrMapOvr>
    <a:masterClrMapping/>
  </p:clrMapOvr>
  <p:transition>
    <p:strips dir="r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5FD54F-57FE-4B3D-BA36-18DFAD9E381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020945"/>
      </p:ext>
    </p:extLst>
  </p:cSld>
  <p:clrMapOvr>
    <a:masterClrMapping/>
  </p:clrMapOvr>
  <p:transition>
    <p:strips dir="r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14DE58-1BC6-4A1E-9505-C3A71815460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022124"/>
      </p:ext>
    </p:extLst>
  </p:cSld>
  <p:clrMapOvr>
    <a:masterClrMapping/>
  </p:clrMapOvr>
  <p:transition>
    <p:strips dir="r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DEC375-055C-4437-8803-77520C3DBDE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85063"/>
      </p:ext>
    </p:extLst>
  </p:cSld>
  <p:clrMapOvr>
    <a:masterClrMapping/>
  </p:clrMapOvr>
  <p:transition>
    <p:strips dir="r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B500A4-E188-4587-822E-7098782594B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108479"/>
      </p:ext>
    </p:extLst>
  </p:cSld>
  <p:clrMapOvr>
    <a:masterClrMapping/>
  </p:clrMapOvr>
  <p:transition>
    <p:strips dir="r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9AB1E3-3EE5-4EC3-8168-CB659EB5240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088322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1972-1DA1-43F6-A92F-556E171F87B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F2C8-E81F-44D3-ADFD-5E3F55F976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8936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848767-46C4-408A-898A-B14AC65EBFA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382061"/>
      </p:ext>
    </p:extLst>
  </p:cSld>
  <p:clrMapOvr>
    <a:masterClrMapping/>
  </p:clrMapOvr>
  <p:transition>
    <p:strips dir="r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C4CFBD-688C-44C7-AC63-270357A07CE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573084"/>
      </p:ext>
    </p:extLst>
  </p:cSld>
  <p:clrMapOvr>
    <a:masterClrMapping/>
  </p:clrMapOvr>
  <p:transition>
    <p:strips dir="r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66A41-204F-4D85-87B4-A8CBEC07853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881164"/>
      </p:ext>
    </p:extLst>
  </p:cSld>
  <p:clrMapOvr>
    <a:masterClrMapping/>
  </p:clrMapOvr>
  <p:transition>
    <p:strips dir="r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3425E4-8741-48F2-A16E-0B26F286323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070439"/>
      </p:ext>
    </p:extLst>
  </p:cSld>
  <p:clrMapOvr>
    <a:masterClrMapping/>
  </p:clrMapOvr>
  <p:transition>
    <p:strips dir="r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BE415FF-95D0-4222-910E-E1662571FC3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716273"/>
      </p:ext>
    </p:extLst>
  </p:cSld>
  <p:clrMapOvr>
    <a:masterClrMapping/>
  </p:clrMapOvr>
  <p:transition>
    <p:strips dir="r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898" name="Group 2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20889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0890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20890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800"/>
              </a:p>
            </p:txBody>
          </p:sp>
        </p:grpSp>
        <p:grpSp>
          <p:nvGrpSpPr>
            <p:cNvPr id="20890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0890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20890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800"/>
              </a:p>
            </p:txBody>
          </p:sp>
        </p:grpSp>
        <p:sp>
          <p:nvSpPr>
            <p:cNvPr id="20890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0890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0890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</p:grpSp>
      <p:sp>
        <p:nvSpPr>
          <p:cNvPr id="2089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89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891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20891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20891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ED787A1-F327-4E95-8695-99A27BC2D67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9150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8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8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8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8" grpId="0"/>
      <p:bldP spid="20890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890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890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890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780A4-63DF-4E1D-9A4D-185D25C1899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59043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73093-1D38-4EBC-8812-700E1B0064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265548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8CAB2-54A3-453C-8573-635250069D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85430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A8E07-665D-43C4-B007-04F141722CF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77494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1972-1DA1-43F6-A92F-556E171F87B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F2C8-E81F-44D3-ADFD-5E3F55F976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8118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4D951-CF37-417A-B517-1E51450A49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120944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9CDA6-26F9-4EC3-A92A-EA9F11542F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688372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FECE1-3A76-43FD-840A-92FBBBED559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667711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079E4-0E10-4B91-8751-A288606D3D8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402538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F7286-A67A-4F1A-B764-5992B5FBE4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35834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208A5-143A-4A8C-B3AB-CFAC71CBC08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077649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88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88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ADA4E74-D6D5-4282-B477-A9B6BB483B6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112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/>
      <p:bldP spid="24883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88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88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488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88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4A7F0-43CC-42EB-9180-8980BD27DB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856094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45CFC-A9EA-48E2-B742-DA9825F6080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356995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24F8C-EE67-40F4-BEBA-71414F61456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2913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image" Target="../media/image9.wmf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1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19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image" Target="../media/image10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18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B621972-1DA1-43F6-A92F-556E171F87B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4F2C8-E81F-44D3-ADFD-5E3F55F976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25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  <p:sldLayoutId id="2147484026" r:id="rId16"/>
    <p:sldLayoutId id="21474840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Freeform 2"/>
          <p:cNvSpPr>
            <a:spLocks/>
          </p:cNvSpPr>
          <p:nvPr/>
        </p:nvSpPr>
        <p:spPr bwMode="auto">
          <a:xfrm rot="-3172564">
            <a:off x="10564284" y="-362479"/>
            <a:ext cx="1162050" cy="2779183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539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A127821-2564-438D-AA3D-F71BD0F560D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53960" name="Freeform 8"/>
          <p:cNvSpPr>
            <a:spLocks/>
          </p:cNvSpPr>
          <p:nvPr/>
        </p:nvSpPr>
        <p:spPr bwMode="auto">
          <a:xfrm rot="-3172564">
            <a:off x="10681230" y="-324907"/>
            <a:ext cx="1165225" cy="2796116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253961" name="Freeform 9"/>
          <p:cNvSpPr>
            <a:spLocks/>
          </p:cNvSpPr>
          <p:nvPr/>
        </p:nvSpPr>
        <p:spPr bwMode="auto">
          <a:xfrm rot="-3172564">
            <a:off x="10612439" y="-69849"/>
            <a:ext cx="1025525" cy="2095500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grpSp>
        <p:nvGrpSpPr>
          <p:cNvPr id="253962" name="Group 10"/>
          <p:cNvGrpSpPr>
            <a:grpSpLocks/>
          </p:cNvGrpSpPr>
          <p:nvPr/>
        </p:nvGrpSpPr>
        <p:grpSpPr bwMode="auto">
          <a:xfrm>
            <a:off x="10584" y="5540375"/>
            <a:ext cx="2379133" cy="1246188"/>
            <a:chOff x="5" y="3490"/>
            <a:chExt cx="1124" cy="785"/>
          </a:xfrm>
        </p:grpSpPr>
        <p:sp>
          <p:nvSpPr>
            <p:cNvPr id="25396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25396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25396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25396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25396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25396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25396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25397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25397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grpSp>
          <p:nvGrpSpPr>
            <p:cNvPr id="25397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5397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539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2539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2539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sp>
            <p:nvSpPr>
              <p:cNvPr id="25397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25397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25397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1800"/>
              </a:p>
            </p:txBody>
          </p:sp>
          <p:grpSp>
            <p:nvGrpSpPr>
              <p:cNvPr id="253980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5398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25398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25398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25398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25398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25398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25398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25398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</p:grpSp>
      </p:grpSp>
      <p:grpSp>
        <p:nvGrpSpPr>
          <p:cNvPr id="253989" name="Group 37"/>
          <p:cNvGrpSpPr>
            <a:grpSpLocks/>
          </p:cNvGrpSpPr>
          <p:nvPr/>
        </p:nvGrpSpPr>
        <p:grpSpPr bwMode="auto">
          <a:xfrm>
            <a:off x="11573934" y="2116139"/>
            <a:ext cx="514351" cy="4308475"/>
            <a:chOff x="5468" y="1333"/>
            <a:chExt cx="243" cy="2714"/>
          </a:xfrm>
        </p:grpSpPr>
        <p:sp>
          <p:nvSpPr>
            <p:cNvPr id="25399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25399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</p:grpSp>
      <p:grpSp>
        <p:nvGrpSpPr>
          <p:cNvPr id="253992" name="Group 40"/>
          <p:cNvGrpSpPr>
            <a:grpSpLocks/>
          </p:cNvGrpSpPr>
          <p:nvPr/>
        </p:nvGrpSpPr>
        <p:grpSpPr bwMode="auto">
          <a:xfrm>
            <a:off x="9757833" y="90488"/>
            <a:ext cx="2844800" cy="1911350"/>
            <a:chOff x="4610" y="57"/>
            <a:chExt cx="1344" cy="1204"/>
          </a:xfrm>
        </p:grpSpPr>
        <p:grpSp>
          <p:nvGrpSpPr>
            <p:cNvPr id="25399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5399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1800"/>
              </a:p>
            </p:txBody>
          </p:sp>
          <p:grpSp>
            <p:nvGrpSpPr>
              <p:cNvPr id="253995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5399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25399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25399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25399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25400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25400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25400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25400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</p:grpSp>
        <p:sp>
          <p:nvSpPr>
            <p:cNvPr id="25400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195376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3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3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3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3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3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3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3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3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3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3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3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3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3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39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395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39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39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39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395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39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39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39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395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39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39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39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395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39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39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39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395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39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39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1" y="0"/>
            <a:ext cx="12213167" cy="6870700"/>
            <a:chOff x="0" y="0"/>
            <a:chExt cx="5770" cy="4328"/>
          </a:xfrm>
        </p:grpSpPr>
        <p:sp>
          <p:nvSpPr>
            <p:cNvPr id="7577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/>
            </a:p>
          </p:txBody>
        </p:sp>
        <p:sp>
          <p:nvSpPr>
            <p:cNvPr id="7578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/>
            </a:p>
          </p:txBody>
        </p:sp>
        <p:sp>
          <p:nvSpPr>
            <p:cNvPr id="7578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/>
            </a:p>
          </p:txBody>
        </p:sp>
        <p:grpSp>
          <p:nvGrpSpPr>
            <p:cNvPr id="75782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75783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75784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7578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7578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7578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 sz="1800"/>
                    </a:p>
                  </p:txBody>
                </p:sp>
              </p:grpSp>
              <p:sp>
                <p:nvSpPr>
                  <p:cNvPr id="7578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 sz="1800"/>
                  </a:p>
                </p:txBody>
              </p:sp>
              <p:sp>
                <p:nvSpPr>
                  <p:cNvPr id="7578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 sz="1800"/>
                  </a:p>
                </p:txBody>
              </p:sp>
              <p:sp>
                <p:nvSpPr>
                  <p:cNvPr id="7579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 sz="1800"/>
                  </a:p>
                </p:txBody>
              </p:sp>
              <p:sp>
                <p:nvSpPr>
                  <p:cNvPr id="7579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 sz="1800"/>
                  </a:p>
                </p:txBody>
              </p:sp>
              <p:sp>
                <p:nvSpPr>
                  <p:cNvPr id="7579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 sz="1800"/>
                  </a:p>
                </p:txBody>
              </p:sp>
              <p:sp>
                <p:nvSpPr>
                  <p:cNvPr id="7579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 sz="1800"/>
                  </a:p>
                </p:txBody>
              </p:sp>
            </p:grpSp>
            <p:pic>
              <p:nvPicPr>
                <p:cNvPr id="75794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5795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5796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5797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5798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5799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5800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5801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75802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7580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580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580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580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580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580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580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581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581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581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581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581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581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581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581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581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581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582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582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7582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7582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7582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7582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7582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7582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7582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7582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7583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/>
            </a:p>
          </p:txBody>
        </p:sp>
        <p:sp>
          <p:nvSpPr>
            <p:cNvPr id="7583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7583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 sz="1800"/>
            </a:p>
          </p:txBody>
        </p:sp>
      </p:grpSp>
      <p:sp>
        <p:nvSpPr>
          <p:cNvPr id="75833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92101" y="227013"/>
            <a:ext cx="9969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5834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1367" y="1598613"/>
            <a:ext cx="9848851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583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2168" y="6242051"/>
            <a:ext cx="237701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7583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9900" y="6248401"/>
            <a:ext cx="4607984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7583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23201" y="6248401"/>
            <a:ext cx="234103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E0903C08-7FA2-41FD-BDDC-0BC0866F41C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67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5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5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5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5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58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5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5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5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5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7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75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75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75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75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75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33" grpId="0"/>
      <p:bldP spid="75833" grpId="1"/>
      <p:bldP spid="75834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8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58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58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58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58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583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8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58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58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58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58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583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8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58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58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58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58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583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8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58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58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58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58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583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8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58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58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58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58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58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834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7583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58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7583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58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7583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58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7583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58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7583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58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0" y="0"/>
            <a:ext cx="11582400" cy="4876800"/>
            <a:chOff x="0" y="0"/>
            <a:chExt cx="5472" cy="3072"/>
          </a:xfrm>
        </p:grpSpPr>
        <p:sp>
          <p:nvSpPr>
            <p:cNvPr id="808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800">
                <a:latin typeface="Times New Roman" pitchFamily="18" charset="0"/>
              </a:endParaRPr>
            </a:p>
          </p:txBody>
        </p:sp>
        <p:grpSp>
          <p:nvGrpSpPr>
            <p:cNvPr id="8090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809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1800">
                  <a:latin typeface="Times New Roman" pitchFamily="18" charset="0"/>
                </a:endParaRPr>
              </a:p>
            </p:txBody>
          </p:sp>
          <p:sp>
            <p:nvSpPr>
              <p:cNvPr id="809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800"/>
              </a:p>
            </p:txBody>
          </p:sp>
        </p:grpSp>
      </p:grpSp>
      <p:sp>
        <p:nvSpPr>
          <p:cNvPr id="809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7813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09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1"/>
            <a:ext cx="10363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51575"/>
            <a:ext cx="264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248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0727C28-759E-4F01-BA3F-78BF344A7F6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>
            <a:off x="0" y="4876800"/>
            <a:ext cx="8128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422135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4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120835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>
                <a:latin typeface="Times New Roman" pitchFamily="18" charset="0"/>
              </a:endParaRPr>
            </a:p>
          </p:txBody>
        </p:sp>
        <p:sp>
          <p:nvSpPr>
            <p:cNvPr id="120836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20837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1208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084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084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084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F2D3FA81-D027-453E-9D00-AF2F2FC1A6D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73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8" grpId="0"/>
      <p:bldP spid="12083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8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2083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8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2083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8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2083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8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2083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8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208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26382F0-9FCD-4B64-B644-4967DF7275F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8735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  <p:bldP spid="136194" grpId="1"/>
      <p:bldP spid="136195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61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61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61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61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619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61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61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61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61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619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61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61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61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61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619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61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61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61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61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619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61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61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61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61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61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6195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3619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36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3619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36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3619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36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3619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36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3619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36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106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17510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510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510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511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511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511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511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511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511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511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511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511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511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512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512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512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512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512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17512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512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512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7512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7512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F5A7F8CC-1075-4BA7-A252-A646793F20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930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7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7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7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7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7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25" grpId="0"/>
      <p:bldP spid="175126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512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51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5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5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512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51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5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5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512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51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5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5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512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51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5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5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512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51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5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5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62" name="Group 2"/>
          <p:cNvGrpSpPr>
            <a:grpSpLocks/>
          </p:cNvGrpSpPr>
          <p:nvPr/>
        </p:nvGrpSpPr>
        <p:grpSpPr bwMode="auto">
          <a:xfrm>
            <a:off x="0" y="152400"/>
            <a:ext cx="11582400" cy="6096000"/>
            <a:chOff x="0" y="96"/>
            <a:chExt cx="5472" cy="3840"/>
          </a:xfrm>
        </p:grpSpPr>
        <p:sp>
          <p:nvSpPr>
            <p:cNvPr id="194563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800">
                <a:latin typeface="Times New Roman" pitchFamily="18" charset="0"/>
              </a:endParaRPr>
            </a:p>
          </p:txBody>
        </p:sp>
        <p:sp>
          <p:nvSpPr>
            <p:cNvPr id="194564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>
                <a:latin typeface="Times New Roman" pitchFamily="18" charset="0"/>
              </a:endParaRPr>
            </a:p>
          </p:txBody>
        </p:sp>
        <p:sp>
          <p:nvSpPr>
            <p:cNvPr id="194565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19456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0352" y="228600"/>
            <a:ext cx="1068704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5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056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56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9456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19457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E20D6A3D-1528-43A7-9A12-106F6E03B6E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1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6" grpId="0"/>
      <p:bldP spid="194567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5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45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45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45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5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45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45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45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5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45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45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45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5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45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45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45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5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45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45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45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682" name="Group 2"/>
          <p:cNvGrpSpPr>
            <a:grpSpLocks/>
          </p:cNvGrpSpPr>
          <p:nvPr/>
        </p:nvGrpSpPr>
        <p:grpSpPr bwMode="auto">
          <a:xfrm>
            <a:off x="1" y="0"/>
            <a:ext cx="12213167" cy="6858000"/>
            <a:chOff x="0" y="0"/>
            <a:chExt cx="5770" cy="4320"/>
          </a:xfrm>
        </p:grpSpPr>
        <p:sp>
          <p:nvSpPr>
            <p:cNvPr id="19968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9968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9968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9968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9968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9968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9968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9969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9969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9969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9969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9969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9969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9969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9969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9969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9969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9970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9970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9970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9970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19970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970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970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9970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B543AF36-BC83-4000-9A2A-DF15E36AF0E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9970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5563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9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04" grpId="0"/>
      <p:bldP spid="19970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7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9970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7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9970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7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9970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7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9970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7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9970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1800">
              <a:latin typeface="Tahoma" pitchFamily="34" charset="0"/>
            </a:endParaRP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1800">
              <a:latin typeface="Tahoma" pitchFamily="34" charset="0"/>
            </a:endParaRP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1800">
              <a:latin typeface="Tahoma" pitchFamily="34" charset="0"/>
            </a:endParaRPr>
          </a:p>
        </p:txBody>
      </p:sp>
      <p:sp>
        <p:nvSpPr>
          <p:cNvPr id="207877" name="Rectangle 5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1800">
              <a:latin typeface="Tahoma" pitchFamily="34" charset="0"/>
            </a:endParaRPr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1800">
              <a:latin typeface="Tahoma" pitchFamily="34" charset="0"/>
            </a:endParaRPr>
          </a:p>
        </p:txBody>
      </p:sp>
      <p:sp>
        <p:nvSpPr>
          <p:cNvPr id="207879" name="Rectangle 7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1800">
              <a:latin typeface="Tahoma" pitchFamily="34" charset="0"/>
            </a:endParaRPr>
          </a:p>
        </p:txBody>
      </p:sp>
      <p:sp>
        <p:nvSpPr>
          <p:cNvPr id="207880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1800">
              <a:latin typeface="Tahoma" pitchFamily="34" charset="0"/>
            </a:endParaRPr>
          </a:p>
        </p:txBody>
      </p:sp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78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78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078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078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0F6AD01-FB8C-4024-AFE1-813AB9482C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33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7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7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7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7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7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7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7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7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7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7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7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7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7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7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7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1" grpId="0"/>
      <p:bldP spid="207882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78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788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78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78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78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788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78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78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78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788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78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78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78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788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78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78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78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788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78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78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47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5F031C7-06B6-4400-9A21-F019D4ECAB4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9374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/>
      <p:bldP spid="247811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78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78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478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78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78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78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478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78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78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78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478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78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78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78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478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78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78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78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478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78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4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54.jpeg"/><Relationship Id="rId4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57.jpeg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8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0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10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88043" y="156519"/>
            <a:ext cx="8559114" cy="6532605"/>
          </a:xfrm>
        </p:spPr>
        <p:txBody>
          <a:bodyPr>
            <a:norm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ru-RU" sz="4800" b="1" kern="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Семинар-практикум </a:t>
            </a:r>
            <a:br>
              <a:rPr lang="ru-RU" sz="4800" b="1" kern="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800" b="1" kern="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</a:t>
            </a:r>
            <a:r>
              <a:rPr lang="ru-RU" sz="4800" b="1" kern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родителей </a:t>
            </a:r>
            <a:r>
              <a:rPr lang="ru-RU" sz="4800" b="1" kern="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800" b="1" kern="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800" b="1" kern="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sz="4800" b="1" kern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Развиваем фонематический слух дошкольника»</a:t>
            </a:r>
            <a:r>
              <a:rPr lang="ru-RU" sz="1800" kern="0" dirty="0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1800" kern="0" dirty="0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rPr>
            </a:br>
            <a:r>
              <a:rPr lang="ru-RU" sz="1800" kern="0" dirty="0" smtClean="0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rPr>
              <a:t>                                                                                      </a:t>
            </a:r>
            <a:br>
              <a:rPr lang="ru-RU" sz="1800" kern="0" dirty="0" smtClean="0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rPr>
            </a:br>
            <a:r>
              <a:rPr lang="ru-RU" sz="1800" kern="0" dirty="0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1800" kern="0" dirty="0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rPr>
            </a:br>
            <a:r>
              <a:rPr lang="ru-RU" sz="1800" kern="0" dirty="0" smtClean="0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1800" kern="0" dirty="0" smtClean="0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rPr>
            </a:br>
            <a:r>
              <a:rPr lang="ru-RU" sz="18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ru-RU" sz="1800" kern="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Подготовили:</a:t>
            </a:r>
            <a:br>
              <a:rPr lang="ru-RU" sz="1800" kern="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kern="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        учителя-логопеды</a:t>
            </a:r>
            <a:br>
              <a:rPr lang="ru-RU" sz="1800" kern="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kern="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                          ГКДОУ «ДС № 31 «Сказка»</a:t>
            </a:r>
            <a:br>
              <a:rPr lang="ru-RU" sz="1800" kern="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kern="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                        </a:t>
            </a:r>
            <a:r>
              <a:rPr lang="ru-RU" sz="1800" kern="0" dirty="0" err="1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Аряева</a:t>
            </a:r>
            <a:r>
              <a:rPr lang="ru-RU" sz="1800" kern="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М.А., </a:t>
            </a:r>
            <a:r>
              <a:rPr lang="ru-RU" sz="1800" kern="0" dirty="0" err="1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Лайкова</a:t>
            </a:r>
            <a:r>
              <a:rPr lang="ru-RU" sz="1800" kern="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О.Н.</a:t>
            </a:r>
            <a:br>
              <a:rPr lang="ru-RU" sz="1800" kern="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kern="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kern="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kern="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kern="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kern="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г. Невинномысск, 2021-2022 уч. г.</a:t>
            </a:r>
            <a:endParaRPr lang="ru-RU" sz="48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4640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07092"/>
            <a:ext cx="10972800" cy="2207740"/>
          </a:xfrm>
        </p:spPr>
        <p:txBody>
          <a:bodyPr/>
          <a:lstStyle/>
          <a:p>
            <a:r>
              <a:rPr lang="ru-RU" dirty="0" smtClean="0"/>
              <a:t>Игры и упражнения для развития восприятия</a:t>
            </a:r>
            <a:br>
              <a:rPr lang="ru-RU" dirty="0" smtClean="0"/>
            </a:br>
            <a:r>
              <a:rPr lang="ru-RU" dirty="0" smtClean="0"/>
              <a:t> неречевых звуков.</a:t>
            </a:r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Ивосприятия восприятия</a:t>
            </a:r>
            <a:endParaRPr lang="ru-RU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1" y="1532238"/>
            <a:ext cx="9852453" cy="5247503"/>
          </a:xfrm>
        </p:spPr>
        <p:txBody>
          <a:bodyPr/>
          <a:lstStyle/>
          <a:p>
            <a:pPr marL="0" lvl="0" indent="0" defTabSz="457200" fontAlgn="t">
              <a:spcBef>
                <a:spcPts val="1000"/>
              </a:spcBef>
              <a:spcAft>
                <a:spcPts val="0"/>
              </a:spcAft>
              <a:buClr>
                <a:srgbClr val="40A7A2">
                  <a:lumMod val="40000"/>
                  <a:lumOff val="60000"/>
                </a:srgbClr>
              </a:buClr>
              <a:buSzPct val="80000"/>
              <a:buNone/>
            </a:pPr>
            <a:endParaRPr lang="ru-RU" sz="2200" b="1" kern="1200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lvl="0" indent="0" defTabSz="457200" fontAlgn="t">
              <a:spcBef>
                <a:spcPts val="1000"/>
              </a:spcBef>
              <a:spcAft>
                <a:spcPts val="0"/>
              </a:spcAft>
              <a:buClr>
                <a:srgbClr val="40A7A2">
                  <a:lumMod val="40000"/>
                  <a:lumOff val="60000"/>
                </a:srgbClr>
              </a:buClr>
              <a:buSzPct val="80000"/>
              <a:buNone/>
            </a:pPr>
            <a:r>
              <a:rPr lang="ru-RU" sz="2200" b="1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sz="2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Угадай, что звучит</a:t>
            </a:r>
            <a:r>
              <a:rPr lang="ru-RU" sz="2200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». </a:t>
            </a:r>
            <a:r>
              <a:rPr lang="ru-RU" sz="22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Ребенку предлагается послушать звуки музыкальных </a:t>
            </a:r>
            <a:r>
              <a:rPr lang="ru-RU" sz="22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	инструментов </a:t>
            </a:r>
            <a:r>
              <a:rPr lang="ru-RU" sz="22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— детская дудочка, барабан, пианино, ксилофон. Нужно определить, </a:t>
            </a:r>
            <a:r>
              <a:rPr lang="ru-RU" sz="22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звучание </a:t>
            </a:r>
            <a:r>
              <a:rPr lang="ru-RU" sz="22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какого инструмента он услышал.</a:t>
            </a:r>
          </a:p>
          <a:p>
            <a:pPr lvl="0" defTabSz="457200" fontAlgn="t">
              <a:spcBef>
                <a:spcPts val="1000"/>
              </a:spcBef>
              <a:spcAft>
                <a:spcPts val="0"/>
              </a:spcAft>
              <a:buClr>
                <a:srgbClr val="40A7A2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</a:pPr>
            <a:r>
              <a:rPr lang="ru-RU" sz="2200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«Волшебные коробочки». </a:t>
            </a:r>
            <a:r>
              <a:rPr lang="ru-RU" sz="22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картонные коробки насыпьте разный наполнитель — горох, крупу, песок, металлические кнопки или скрепки. Пусть ребенок с закрытыми глазами послушает, как гремит одна из коробок, а потом найдет ее среди других по звуку.</a:t>
            </a:r>
          </a:p>
          <a:p>
            <a:pPr lvl="0" defTabSz="457200" fontAlgn="auto">
              <a:spcBef>
                <a:spcPts val="1000"/>
              </a:spcBef>
              <a:spcAft>
                <a:spcPts val="0"/>
              </a:spcAft>
              <a:buClr>
                <a:srgbClr val="40A7A2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</a:pPr>
            <a:r>
              <a:rPr lang="ru-RU" sz="2200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«Угадай, что я делаю?» </a:t>
            </a:r>
            <a:r>
              <a:rPr lang="ru-RU" sz="22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Перед малышом лежат хорошо знакомые ему предметы, например, карандаш, ножницы, бумага, стакан с водой и т.д. Далее предметы убираются за ширму, взрослый выполняет с ними определённые действия: режет бумагу, сминает бумагу рукой, переливает воду из одного стакана в другой и т.д. После каждого произведённого взрослым действия ребёнок рассказывает о нём, в силу своих речевых возможностей. </a:t>
            </a:r>
          </a:p>
          <a:p>
            <a:pPr marL="533400" indent="-53340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23329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1"/>
            <a:ext cx="7772400" cy="1439863"/>
          </a:xfrm>
        </p:spPr>
        <p:txBody>
          <a:bodyPr/>
          <a:lstStyle/>
          <a:p>
            <a:r>
              <a:rPr lang="ru-RU" sz="3600"/>
              <a:t>Цель:</a:t>
            </a:r>
            <a:r>
              <a:rPr lang="ru-RU" sz="3200"/>
              <a:t> развитие слухового внимания и слуховой памяти на основе музыкальных инструментов.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35863" y="2060576"/>
            <a:ext cx="2444750" cy="39973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/>
              <a:t>     </a:t>
            </a:r>
            <a:r>
              <a:rPr lang="ru-RU" sz="1800">
                <a:solidFill>
                  <a:srgbClr val="0000FF"/>
                </a:solidFill>
              </a:rPr>
              <a:t>Дети слушают звучание игрушечных музыкальных инструментов, как они называются. Потом логопед за ширмой воспроизводит звучание. Дети отвечают на вопрос: «Что звучит?»</a:t>
            </a:r>
          </a:p>
        </p:txBody>
      </p:sp>
      <p:sp>
        <p:nvSpPr>
          <p:cNvPr id="8397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409113" y="5373688"/>
            <a:ext cx="647700" cy="57626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3973" name="Picture 5" descr="1472-2200-thickbo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1089" y="2349501"/>
            <a:ext cx="5183187" cy="3584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42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492" y="0"/>
            <a:ext cx="9424562" cy="49493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Тренировка восприятия уровня 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громкости </a:t>
            </a:r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силы 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звука.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430" y="716692"/>
            <a:ext cx="10683662" cy="5789616"/>
          </a:xfrm>
        </p:spPr>
        <p:txBody>
          <a:bodyPr>
            <a:normAutofit fontScale="55000" lnSpcReduction="20000"/>
          </a:bodyPr>
          <a:lstStyle/>
          <a:p>
            <a:pPr marL="0" lvl="0" indent="0" fontAlgn="t">
              <a:buNone/>
            </a:pPr>
            <a:endParaRPr lang="ru-RU" sz="5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t"/>
            <a:r>
              <a:rPr lang="ru-RU" sz="51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1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Жмурки» </a:t>
            </a:r>
            <a:r>
              <a:rPr lang="ru-RU" sz="5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самый известный вариант такой игры. Завяжите ребенку глаза и попросите найти вас, слушая ваши хлопки в ладоши. От того, кто «жмурится», можно уклоняться, менять местоположения.</a:t>
            </a:r>
          </a:p>
          <a:p>
            <a:pPr lvl="0" fontAlgn="t"/>
            <a:r>
              <a:rPr lang="ru-RU" sz="51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1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Нарисуем звук». </a:t>
            </a:r>
            <a:r>
              <a:rPr lang="ru-RU" sz="5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ребенку нарисовать длину звука. Возьмите бубен, детское пианино или дудочку. Если звук долгий, на листочке надо нарисовать длинную линию, и наоборот.</a:t>
            </a:r>
          </a:p>
          <a:p>
            <a:r>
              <a:rPr lang="ru-RU" sz="51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«Узнай по голосу». </a:t>
            </a:r>
            <a:r>
              <a:rPr lang="ru-RU" sz="5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эту игру можно играть всей семьёй. Ребёнку предлагается отвернуться и догадаться, кто из родных его позвал. Вначале ребёнка зовут по имени, затем произносят короткие </a:t>
            </a:r>
            <a:r>
              <a:rPr lang="ru-RU" sz="5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звукокомплексы</a:t>
            </a:r>
            <a:r>
              <a:rPr lang="ru-RU" sz="5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например, АУ. Один и тот же взрослый с целью усложнения игры может менять силу голоса: говорить то низким, то высоким, то средним голосом.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6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Цель:</a:t>
            </a:r>
            <a:r>
              <a:rPr lang="ru-RU" sz="3800"/>
              <a:t> определение направления звука.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56363" y="1628776"/>
            <a:ext cx="374015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/>
              <a:t>     </a:t>
            </a:r>
            <a:r>
              <a:rPr lang="ru-RU" sz="1800">
                <a:solidFill>
                  <a:srgbClr val="0000FF"/>
                </a:solidFill>
              </a:rPr>
              <a:t>Дети сидят в разных местах комнаты группами. В каждой группе есть музыкальный инструмент. Водящему предлагается закрыть глаза и угадать где позвонили, направление указать рукой.</a:t>
            </a:r>
          </a:p>
          <a:p>
            <a:pPr>
              <a:buFont typeface="Wingdings" pitchFamily="2" charset="2"/>
              <a:buNone/>
            </a:pPr>
            <a:r>
              <a:rPr lang="ru-RU" sz="1800">
                <a:solidFill>
                  <a:srgbClr val="0000FF"/>
                </a:solidFill>
              </a:rPr>
              <a:t>      Если ребенок правильно укажет направление, педагог говорит: «Пора»,-водящий открывает глаза. Тот, кто звонил, встает и показывает звоночек.</a:t>
            </a:r>
          </a:p>
        </p:txBody>
      </p:sp>
      <p:sp>
        <p:nvSpPr>
          <p:cNvPr id="880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625014" y="5589589"/>
            <a:ext cx="50323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8069" name="Picture 5" descr="bell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0014" y="2205038"/>
            <a:ext cx="3640137" cy="3816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69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8" y="188913"/>
            <a:ext cx="7772400" cy="1143000"/>
          </a:xfrm>
        </p:spPr>
        <p:txBody>
          <a:bodyPr/>
          <a:lstStyle/>
          <a:p>
            <a:r>
              <a:rPr lang="ru-RU"/>
              <a:t>Определить, где хлопнули.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9600" y="1600201"/>
            <a:ext cx="32512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</a:t>
            </a:r>
            <a:r>
              <a:rPr lang="ru-RU" sz="2000">
                <a:solidFill>
                  <a:srgbClr val="0000FF"/>
                </a:solidFill>
              </a:rPr>
              <a:t>Дети сидят в разных местах комнаты. Водящему закрывают глаза. Один из детей по знаку логопеда хлопает в ладоши. Водящий должен определить, кто хлопал.</a:t>
            </a:r>
            <a:r>
              <a:rPr lang="ru-RU"/>
              <a:t>                                            </a:t>
            </a:r>
          </a:p>
        </p:txBody>
      </p:sp>
      <p:sp>
        <p:nvSpPr>
          <p:cNvPr id="8499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480551" y="5589589"/>
            <a:ext cx="576263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4997" name="Picture 5" descr="x_8a2a9cf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1450" y="1773239"/>
            <a:ext cx="4103688" cy="4103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390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1" y="188913"/>
            <a:ext cx="7834313" cy="1079500"/>
          </a:xfrm>
        </p:spPr>
        <p:txBody>
          <a:bodyPr/>
          <a:lstStyle/>
          <a:p>
            <a:r>
              <a:rPr lang="ru-RU" sz="3600" dirty="0" smtClean="0"/>
              <a:t>Цель</a:t>
            </a:r>
            <a:r>
              <a:rPr lang="ru-RU" sz="3600" dirty="0"/>
              <a:t>:</a:t>
            </a:r>
            <a:r>
              <a:rPr lang="ru-RU" sz="3800" dirty="0"/>
              <a:t> </a:t>
            </a:r>
            <a:r>
              <a:rPr lang="ru-RU" sz="3200" dirty="0"/>
              <a:t>умение дифференцировать звуки с опорой на зрительное восприятие и без зрительной опоры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1088" y="1484313"/>
            <a:ext cx="7772400" cy="42862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 dirty="0">
                <a:solidFill>
                  <a:srgbClr val="0000FF"/>
                </a:solidFill>
              </a:rPr>
              <a:t>В игре можно </a:t>
            </a:r>
            <a:r>
              <a:rPr lang="ru-RU" sz="1800" dirty="0" smtClean="0">
                <a:solidFill>
                  <a:srgbClr val="0000FF"/>
                </a:solidFill>
              </a:rPr>
              <a:t>использовать: крупу</a:t>
            </a:r>
            <a:r>
              <a:rPr lang="ru-RU" sz="1800" dirty="0">
                <a:solidFill>
                  <a:srgbClr val="0000FF"/>
                </a:solidFill>
              </a:rPr>
              <a:t>, косточки от ягод, фруктов, семечки и т.д.</a:t>
            </a:r>
          </a:p>
        </p:txBody>
      </p:sp>
      <p:sp>
        <p:nvSpPr>
          <p:cNvPr id="8602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551989" y="5445126"/>
            <a:ext cx="504825" cy="5048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6023" name="Picture 7" descr="793371fb87d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2889" y="2276475"/>
            <a:ext cx="2592387" cy="2160588"/>
          </a:xfrm>
          <a:prstGeom prst="rect">
            <a:avLst/>
          </a:prstGeom>
          <a:noFill/>
        </p:spPr>
      </p:pic>
      <p:pic>
        <p:nvPicPr>
          <p:cNvPr id="86024" name="Picture 8" descr="arah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2625" y="2060575"/>
            <a:ext cx="2808288" cy="2376488"/>
          </a:xfrm>
          <a:prstGeom prst="rect">
            <a:avLst/>
          </a:prstGeom>
          <a:noFill/>
        </p:spPr>
      </p:pic>
      <p:pic>
        <p:nvPicPr>
          <p:cNvPr id="86025" name="Picture 9" descr="1281498544_ui-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43476" y="3933825"/>
            <a:ext cx="2735263" cy="2051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1521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404813"/>
            <a:ext cx="8229600" cy="1079500"/>
          </a:xfrm>
        </p:spPr>
        <p:txBody>
          <a:bodyPr/>
          <a:lstStyle/>
          <a:p>
            <a:r>
              <a:rPr lang="ru-RU" sz="2800"/>
              <a:t>Различение одинаковых слов, фраз, звукокомплексов и звуков по высоте, силе и тембру голоса.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2133601"/>
            <a:ext cx="8280400" cy="4175125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этого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этапа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различению одинаковых слов,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звукокомплексов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звуков, ориентируясь на различную высоту, силу и тембр голоса.</a:t>
            </a:r>
          </a:p>
        </p:txBody>
      </p:sp>
    </p:spTree>
    <p:extLst>
      <p:ext uri="{BB962C8B-B14F-4D97-AF65-F5344CB8AC3E}">
        <p14:creationId xmlns:p14="http://schemas.microsoft.com/office/powerpoint/2010/main" val="230152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9900"/>
                </a:solidFill>
              </a:rPr>
              <a:t>«АУ»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1557339"/>
            <a:ext cx="8229600" cy="3240087"/>
          </a:xfrm>
        </p:spPr>
        <p:txBody>
          <a:bodyPr/>
          <a:lstStyle/>
          <a:p>
            <a:r>
              <a:rPr lang="ru-RU">
                <a:solidFill>
                  <a:srgbClr val="0000FF"/>
                </a:solidFill>
              </a:rPr>
              <a:t>Упражнение направлено на различение по тембру максимально сокращенного звукокомплекса.</a:t>
            </a:r>
          </a:p>
        </p:txBody>
      </p:sp>
      <p:pic>
        <p:nvPicPr>
          <p:cNvPr id="108548" name="Picture 4" descr="img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1451" y="3068639"/>
            <a:ext cx="6048375" cy="3559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74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9900"/>
                </a:solidFill>
              </a:rPr>
              <a:t>«УЛИТОЧКА»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6683" y="2033159"/>
            <a:ext cx="9751483" cy="4114800"/>
          </a:xfrm>
        </p:spPr>
        <p:txBody>
          <a:bodyPr/>
          <a:lstStyle/>
          <a:p>
            <a:r>
              <a:rPr lang="ru-RU">
                <a:solidFill>
                  <a:srgbClr val="009900"/>
                </a:solidFill>
              </a:rPr>
              <a:t>Умение узнавать товарища по голосу.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rgbClr val="0066FF"/>
                </a:solidFill>
              </a:rPr>
              <a:t>Улиточка, улиточка,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rgbClr val="0066FF"/>
                </a:solidFill>
              </a:rPr>
              <a:t>Высунь-ка рога,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rgbClr val="0066FF"/>
                </a:solidFill>
              </a:rPr>
              <a:t>Дам тебе я сахару,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rgbClr val="0066FF"/>
                </a:solidFill>
              </a:rPr>
              <a:t>Кусочек пирога,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rgbClr val="0066FF"/>
                </a:solidFill>
              </a:rPr>
              <a:t>Угадай, кто я?</a:t>
            </a:r>
          </a:p>
          <a:p>
            <a:endParaRPr lang="ru-RU">
              <a:solidFill>
                <a:srgbClr val="0066FF"/>
              </a:solidFill>
            </a:endParaRPr>
          </a:p>
        </p:txBody>
      </p:sp>
      <p:pic>
        <p:nvPicPr>
          <p:cNvPr id="109573" name="Picture 5" descr="75ec06f1ce46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4788" y="2743200"/>
            <a:ext cx="2991494" cy="3105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342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009900"/>
                </a:solidFill>
              </a:rPr>
              <a:t>УЛАВЛИВАЙ ШЕПОТ.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5949" y="1688757"/>
            <a:ext cx="7130642" cy="541225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500" dirty="0">
                <a:solidFill>
                  <a:srgbClr val="009900"/>
                </a:solidFill>
              </a:rPr>
              <a:t>Развивать остроту слуха</a:t>
            </a:r>
            <a:r>
              <a:rPr lang="ru-RU" sz="2500" dirty="0" smtClean="0">
                <a:solidFill>
                  <a:srgbClr val="009900"/>
                </a:solidFill>
              </a:rPr>
              <a:t>.</a:t>
            </a:r>
            <a:r>
              <a:rPr lang="ru-RU" sz="25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rch Std" pitchFamily="50" charset="0"/>
              </a:rPr>
              <a:t>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5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rch Std" pitchFamily="50" charset="0"/>
              </a:rPr>
              <a:t>                                                                               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8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 даёт команды чётким шёпотом.                                                                                                                                                                                                                </a:t>
            </a:r>
            <a:endParaRPr lang="ru-RU" sz="2800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ru-RU" sz="28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28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Руки вверх,  </a:t>
            </a:r>
            <a:r>
              <a:rPr lang="ru-RU" sz="28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стороны, кругом» и т.д.</a:t>
            </a:r>
            <a:endParaRPr lang="ru-RU" sz="2800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</a:t>
            </a:r>
            <a:endParaRPr lang="ru-RU" sz="2800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16551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2723" y="2349501"/>
            <a:ext cx="3122141" cy="3094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514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038" y="62752"/>
            <a:ext cx="9382619" cy="4885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при письме:</a:t>
            </a:r>
            <a:endParaRPr lang="ru-RU" sz="2800" b="1" u="sng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369" y="551329"/>
            <a:ext cx="9813959" cy="549984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Замены звонких согласных парными глухими и наоборот (</a:t>
            </a:r>
            <a:r>
              <a:rPr lang="ru-RU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«томик»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вместо </a:t>
            </a:r>
            <a:r>
              <a:rPr lang="ru-RU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«домик»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удюг</a:t>
            </a:r>
            <a:r>
              <a:rPr lang="ru-RU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вместо </a:t>
            </a:r>
            <a:r>
              <a:rPr lang="ru-RU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«утюг»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Замены мягких согласных соответствующими твердыми и наоборот (</a:t>
            </a:r>
            <a:r>
              <a:rPr lang="ru-RU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ден»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вместо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«день»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клюмба</a:t>
            </a:r>
            <a:r>
              <a:rPr lang="ru-RU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вместо </a:t>
            </a:r>
            <a:r>
              <a:rPr lang="ru-RU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«клумба»)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Замены свистящих звуков </a:t>
            </a:r>
            <a:r>
              <a:rPr lang="ru-RU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([с], [з], [ц])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шипящими </a:t>
            </a:r>
            <a:r>
              <a:rPr lang="ru-RU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([ш], [ж], [ч], [щ])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«сапка»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вместо </a:t>
            </a:r>
            <a:r>
              <a:rPr lang="ru-RU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«шапка»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сапля</a:t>
            </a:r>
            <a:r>
              <a:rPr lang="ru-RU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вместо </a:t>
            </a:r>
            <a:r>
              <a:rPr lang="ru-RU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«цапля»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т. д.).</a:t>
            </a:r>
          </a:p>
          <a:p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Разнообразные буквенные замены в группе сонорных согласных </a:t>
            </a:r>
            <a:r>
              <a:rPr lang="ru-RU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([р], [р'], [л], [л'])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[й] (</a:t>
            </a:r>
            <a:r>
              <a:rPr lang="ru-RU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глачи</a:t>
            </a:r>
            <a:r>
              <a:rPr lang="ru-RU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вместо </a:t>
            </a:r>
            <a:r>
              <a:rPr lang="ru-RU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«грачи»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гойка</a:t>
            </a:r>
            <a:r>
              <a:rPr lang="ru-RU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вместо </a:t>
            </a:r>
            <a:r>
              <a:rPr lang="ru-RU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«горка»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т. д.).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878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009900"/>
                </a:solidFill>
              </a:rPr>
              <a:t>НАЙДИ КАРТИНКУ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9900"/>
                </a:solidFill>
              </a:rPr>
              <a:t>Развитие восприятия </a:t>
            </a:r>
            <a:r>
              <a:rPr lang="ru-RU" sz="2400" dirty="0" err="1">
                <a:solidFill>
                  <a:srgbClr val="009900"/>
                </a:solidFill>
              </a:rPr>
              <a:t>звукокомплексов</a:t>
            </a:r>
            <a:r>
              <a:rPr lang="ru-RU" sz="2400" dirty="0">
                <a:solidFill>
                  <a:srgbClr val="009900"/>
                </a:solidFill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0000FF"/>
                </a:solidFill>
              </a:rPr>
              <a:t>-</a:t>
            </a:r>
            <a:r>
              <a:rPr lang="ru-RU" sz="2400" dirty="0">
                <a:solidFill>
                  <a:srgbClr val="0000FF"/>
                </a:solidFill>
              </a:rPr>
              <a:t>с опорой на зрительное восприятие </a:t>
            </a:r>
            <a:r>
              <a:rPr lang="ru-RU" sz="2400" dirty="0" smtClean="0">
                <a:solidFill>
                  <a:srgbClr val="0000FF"/>
                </a:solidFill>
              </a:rPr>
              <a:t>артикуляции;</a:t>
            </a:r>
            <a:endParaRPr lang="ru-RU" sz="2400" dirty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400" dirty="0">
                <a:solidFill>
                  <a:srgbClr val="0000FF"/>
                </a:solidFill>
              </a:rPr>
              <a:t>-без опоры на зрительное </a:t>
            </a:r>
            <a:r>
              <a:rPr lang="ru-RU" sz="2400" dirty="0" smtClean="0">
                <a:solidFill>
                  <a:srgbClr val="0000FF"/>
                </a:solidFill>
              </a:rPr>
              <a:t>восприятие (</a:t>
            </a:r>
            <a:r>
              <a:rPr lang="ru-RU" sz="2400" dirty="0">
                <a:solidFill>
                  <a:srgbClr val="0000FF"/>
                </a:solidFill>
              </a:rPr>
              <a:t>губы </a:t>
            </a:r>
            <a:r>
              <a:rPr lang="ru-RU" sz="2400" dirty="0" smtClean="0">
                <a:solidFill>
                  <a:srgbClr val="0000FF"/>
                </a:solidFill>
              </a:rPr>
              <a:t>взрослого закрыты экраном).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126981" name="Picture 5" descr="bee-mov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61445" y="4005264"/>
            <a:ext cx="2105637" cy="2409825"/>
          </a:xfrm>
          <a:prstGeom prst="rect">
            <a:avLst/>
          </a:prstGeom>
          <a:noFill/>
        </p:spPr>
      </p:pic>
      <p:pic>
        <p:nvPicPr>
          <p:cNvPr id="126982" name="Picture 6" descr="show_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076700"/>
            <a:ext cx="2736850" cy="2540000"/>
          </a:xfrm>
          <a:prstGeom prst="rect">
            <a:avLst/>
          </a:prstGeom>
          <a:noFill/>
        </p:spPr>
      </p:pic>
      <p:pic>
        <p:nvPicPr>
          <p:cNvPr id="126983" name="Picture 7" descr="pogodi_st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8438" y="4149726"/>
            <a:ext cx="2057400" cy="2447925"/>
          </a:xfrm>
          <a:prstGeom prst="rect">
            <a:avLst/>
          </a:prstGeom>
          <a:noFill/>
        </p:spPr>
      </p:pic>
      <p:pic>
        <p:nvPicPr>
          <p:cNvPr id="126984" name="Picture 8" descr="kotenok_ga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3750" y="4076700"/>
            <a:ext cx="1944688" cy="2520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350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009900"/>
                </a:solidFill>
              </a:rPr>
              <a:t>ТРИ МЕДВЕДЯ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7801" y="1738184"/>
            <a:ext cx="5194642" cy="4510216"/>
          </a:xfrm>
        </p:spPr>
        <p:txBody>
          <a:bodyPr/>
          <a:lstStyle/>
          <a:p>
            <a:r>
              <a:rPr lang="ru-RU" sz="2400" dirty="0">
                <a:solidFill>
                  <a:srgbClr val="009900"/>
                </a:solidFill>
              </a:rPr>
              <a:t>Научить различать реплики по высоте и тембру звучания.</a:t>
            </a:r>
          </a:p>
          <a:p>
            <a:pPr>
              <a:buFont typeface="Wingdings" pitchFamily="2" charset="2"/>
              <a:buNone/>
            </a:pPr>
            <a:r>
              <a:rPr lang="ru-RU" sz="2400" dirty="0">
                <a:solidFill>
                  <a:srgbClr val="009900"/>
                </a:solidFill>
              </a:rPr>
              <a:t>    </a:t>
            </a:r>
          </a:p>
          <a:p>
            <a:pPr algn="ctr">
              <a:buFont typeface="Wingdings" pitchFamily="2" charset="2"/>
              <a:buNone/>
            </a:pPr>
            <a:r>
              <a:rPr lang="ru-RU" sz="2400" dirty="0">
                <a:solidFill>
                  <a:srgbClr val="009900"/>
                </a:solidFill>
              </a:rPr>
              <a:t>   </a:t>
            </a:r>
            <a:r>
              <a:rPr lang="ru-RU" sz="2400" dirty="0" smtClean="0">
                <a:solidFill>
                  <a:srgbClr val="0000FF"/>
                </a:solidFill>
              </a:rPr>
              <a:t>Михайло </a:t>
            </a:r>
            <a:r>
              <a:rPr lang="ru-RU" sz="2400" dirty="0">
                <a:solidFill>
                  <a:srgbClr val="0000FF"/>
                </a:solidFill>
              </a:rPr>
              <a:t>Иванович</a:t>
            </a:r>
            <a:r>
              <a:rPr lang="ru-RU" sz="2400" dirty="0" smtClean="0">
                <a:solidFill>
                  <a:srgbClr val="0000FF"/>
                </a:solidFill>
              </a:rPr>
              <a:t>,</a:t>
            </a:r>
          </a:p>
          <a:p>
            <a:pPr algn="ctr">
              <a:buFont typeface="Wingdings" pitchFamily="2" charset="2"/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 </a:t>
            </a:r>
            <a:r>
              <a:rPr lang="ru-RU" sz="2400" dirty="0">
                <a:solidFill>
                  <a:srgbClr val="0000FF"/>
                </a:solidFill>
              </a:rPr>
              <a:t>Настасья Петровна,</a:t>
            </a:r>
          </a:p>
          <a:p>
            <a:pPr algn="ctr">
              <a:buFont typeface="Wingdings" pitchFamily="2" charset="2"/>
              <a:buNone/>
            </a:pPr>
            <a:r>
              <a:rPr lang="ru-RU" sz="2400" dirty="0">
                <a:solidFill>
                  <a:srgbClr val="0000FF"/>
                </a:solidFill>
              </a:rPr>
              <a:t>        Мишутка.</a:t>
            </a:r>
          </a:p>
        </p:txBody>
      </p:sp>
      <p:pic>
        <p:nvPicPr>
          <p:cNvPr id="128004" name="Picture 4" descr="medvtd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6685" y="2010032"/>
            <a:ext cx="4475262" cy="40812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45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Различение слов, близких по звуковому составу.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i="1" dirty="0">
                <a:solidFill>
                  <a:srgbClr val="663300"/>
                </a:solidFill>
              </a:rPr>
              <a:t>На занятиях </a:t>
            </a:r>
            <a:r>
              <a:rPr lang="ru-RU" i="1" dirty="0" smtClean="0">
                <a:solidFill>
                  <a:srgbClr val="663300"/>
                </a:solidFill>
              </a:rPr>
              <a:t>этого этапа </a:t>
            </a:r>
            <a:r>
              <a:rPr lang="ru-RU" i="1" dirty="0">
                <a:solidFill>
                  <a:srgbClr val="663300"/>
                </a:solidFill>
              </a:rPr>
              <a:t>дети должны научиться различать слова, близкие по звуковому составу.</a:t>
            </a:r>
          </a:p>
        </p:txBody>
      </p:sp>
    </p:spTree>
    <p:extLst>
      <p:ext uri="{BB962C8B-B14F-4D97-AF65-F5344CB8AC3E}">
        <p14:creationId xmlns:p14="http://schemas.microsoft.com/office/powerpoint/2010/main" val="97678380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164" y="134471"/>
            <a:ext cx="9557225" cy="113162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умение различать слова, 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близкие </a:t>
            </a:r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звучанию.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227" y="642551"/>
            <a:ext cx="10165491" cy="5886105"/>
          </a:xfrm>
        </p:spPr>
        <p:txBody>
          <a:bodyPr>
            <a:noAutofit/>
          </a:bodyPr>
          <a:lstStyle/>
          <a:p>
            <a:pPr lvl="0" fontAlgn="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t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я сказал?»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 разложите картинки с изображениями разных предметов. Называйте слова, звучащие похоже (лак-рак-мак, мышка-мишка), ребенок должен показывать карточку с нужной картинкой.</a:t>
            </a:r>
          </a:p>
          <a:p>
            <a:pPr lvl="0" fontAlgn="t"/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«Исправь ошибку».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очень любят поправлять взрослых. Попросите их найти ошибки в ваших словах — «На ногах шапки, на улицу наденем тапки» и т. п.</a:t>
            </a:r>
          </a:p>
          <a:p>
            <a:pPr lvl="0" fontAlgn="t"/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«Рифмы»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читая стихи, делайте в конце четверостишия паузы, пусть ребенок сам закончит предложение. На этом же принципе построено много загадок.</a:t>
            </a:r>
          </a:p>
          <a:p>
            <a:pPr lvl="0" fontAlgn="t"/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«Аплодисменты».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Покажите картинку и попросите ребенка хлопать в ладоши в том случае, если вы назовете ее правильно. Например, шляпа-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сляпа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-кляпа.</a:t>
            </a:r>
          </a:p>
          <a:p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03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188914"/>
            <a:ext cx="8229600" cy="1049337"/>
          </a:xfrm>
        </p:spPr>
        <p:txBody>
          <a:bodyPr/>
          <a:lstStyle/>
          <a:p>
            <a:pPr algn="ctr"/>
            <a:r>
              <a:rPr lang="ru-RU"/>
              <a:t>СЛОВА-ПЕРЕВЁРТЫШИ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96976"/>
            <a:ext cx="8229600" cy="507201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Умение выделять правильно звучащее слово из ряда слов.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000" dirty="0">
                <a:solidFill>
                  <a:schemeClr val="hlink"/>
                </a:solidFill>
              </a:rPr>
              <a:t>Например: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000" dirty="0" err="1">
                <a:solidFill>
                  <a:schemeClr val="hlink"/>
                </a:solidFill>
              </a:rPr>
              <a:t>баман</a:t>
            </a:r>
            <a:r>
              <a:rPr lang="ru-RU" sz="4000" dirty="0">
                <a:solidFill>
                  <a:schemeClr val="hlink"/>
                </a:solidFill>
              </a:rPr>
              <a:t>       альбом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000" dirty="0" err="1">
                <a:solidFill>
                  <a:schemeClr val="hlink"/>
                </a:solidFill>
              </a:rPr>
              <a:t>паман</a:t>
            </a:r>
            <a:r>
              <a:rPr lang="ru-RU" sz="4000" dirty="0">
                <a:solidFill>
                  <a:schemeClr val="hlink"/>
                </a:solidFill>
              </a:rPr>
              <a:t>       </a:t>
            </a:r>
            <a:r>
              <a:rPr lang="ru-RU" sz="4000" dirty="0" err="1">
                <a:solidFill>
                  <a:schemeClr val="hlink"/>
                </a:solidFill>
              </a:rPr>
              <a:t>айбом</a:t>
            </a:r>
            <a:r>
              <a:rPr lang="ru-RU" sz="4000" dirty="0">
                <a:solidFill>
                  <a:schemeClr val="hlink"/>
                </a:solidFill>
              </a:rPr>
              <a:t>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000" dirty="0">
                <a:solidFill>
                  <a:schemeClr val="hlink"/>
                </a:solidFill>
              </a:rPr>
              <a:t>банан       </a:t>
            </a:r>
            <a:r>
              <a:rPr lang="ru-RU" sz="4000" dirty="0" err="1">
                <a:solidFill>
                  <a:schemeClr val="hlink"/>
                </a:solidFill>
              </a:rPr>
              <a:t>аньбом</a:t>
            </a:r>
            <a:endParaRPr lang="ru-RU" sz="40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4000" dirty="0" err="1">
                <a:solidFill>
                  <a:schemeClr val="hlink"/>
                </a:solidFill>
              </a:rPr>
              <a:t>ванан</a:t>
            </a:r>
            <a:r>
              <a:rPr lang="ru-RU" sz="4000" dirty="0">
                <a:solidFill>
                  <a:schemeClr val="hlink"/>
                </a:solidFill>
              </a:rPr>
              <a:t>       </a:t>
            </a:r>
            <a:r>
              <a:rPr lang="ru-RU" sz="4000" dirty="0" err="1">
                <a:solidFill>
                  <a:schemeClr val="hlink"/>
                </a:solidFill>
              </a:rPr>
              <a:t>альмом</a:t>
            </a:r>
            <a:r>
              <a:rPr lang="ru-RU" sz="4000" dirty="0">
                <a:solidFill>
                  <a:schemeClr val="hlink"/>
                </a:solidFill>
              </a:rPr>
              <a:t>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000" dirty="0" err="1">
                <a:solidFill>
                  <a:schemeClr val="hlink"/>
                </a:solidFill>
              </a:rPr>
              <a:t>маван</a:t>
            </a:r>
            <a:r>
              <a:rPr lang="ru-RU" sz="4000" dirty="0">
                <a:solidFill>
                  <a:schemeClr val="hlink"/>
                </a:solidFill>
              </a:rPr>
              <a:t>     </a:t>
            </a:r>
            <a:r>
              <a:rPr lang="en-US" sz="4000" dirty="0">
                <a:solidFill>
                  <a:schemeClr val="hlink"/>
                </a:solidFill>
              </a:rPr>
              <a:t> </a:t>
            </a:r>
            <a:r>
              <a:rPr lang="ru-RU" sz="4000" dirty="0">
                <a:solidFill>
                  <a:schemeClr val="hlink"/>
                </a:solidFill>
              </a:rPr>
              <a:t> </a:t>
            </a:r>
            <a:r>
              <a:rPr lang="ru-RU" sz="4000" dirty="0" err="1">
                <a:solidFill>
                  <a:schemeClr val="hlink"/>
                </a:solidFill>
              </a:rPr>
              <a:t>альном</a:t>
            </a:r>
            <a:endParaRPr lang="ru-RU" sz="4000" dirty="0">
              <a:solidFill>
                <a:schemeClr val="hlink"/>
              </a:solidFill>
            </a:endParaRPr>
          </a:p>
        </p:txBody>
      </p:sp>
      <p:sp>
        <p:nvSpPr>
          <p:cNvPr id="139269" name="AutoShape 5"/>
          <p:cNvSpPr>
            <a:spLocks noChangeArrowheads="1"/>
          </p:cNvSpPr>
          <p:nvPr/>
        </p:nvSpPr>
        <p:spPr bwMode="auto">
          <a:xfrm>
            <a:off x="6456364" y="2420939"/>
            <a:ext cx="3311525" cy="2376487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39270" name="Picture 6" descr="img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6726" y="2492376"/>
            <a:ext cx="2663825" cy="2232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544263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188913"/>
            <a:ext cx="8229600" cy="863600"/>
          </a:xfrm>
        </p:spPr>
        <p:txBody>
          <a:bodyPr/>
          <a:lstStyle/>
          <a:p>
            <a:pPr algn="ctr"/>
            <a:r>
              <a:rPr lang="ru-RU"/>
              <a:t>«ПУТАНИЦА»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052512"/>
            <a:ext cx="9540660" cy="606497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Цель: </a:t>
            </a:r>
            <a:r>
              <a:rPr lang="ru-RU" sz="2400" dirty="0"/>
              <a:t>развитие восприятия слов различающихся одним звуком.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Воробей сидел на ветке,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Старичок дремал в беседке,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Далматин</a:t>
            </a:r>
            <a:r>
              <a:rPr lang="ru-RU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 в это время громко лаял у соседки.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8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Воробей </a:t>
            </a:r>
            <a:r>
              <a:rPr lang="ru-RU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дремал в беседке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Далматин</a:t>
            </a:r>
            <a:r>
              <a:rPr lang="ru-RU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сидел на ветке.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Старичок же в это время громко лаял у соседки</a:t>
            </a:r>
            <a:r>
              <a:rPr lang="ru-RU" sz="28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Далматин</a:t>
            </a:r>
            <a:r>
              <a:rPr lang="ru-RU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дремал в беседке,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Старичок сидел на ветке.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Воробей же в это время громко лаял у соседки.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1815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-1"/>
            <a:ext cx="8229600" cy="1062681"/>
          </a:xfrm>
        </p:spPr>
        <p:txBody>
          <a:bodyPr/>
          <a:lstStyle/>
          <a:p>
            <a:pPr algn="ctr"/>
            <a:r>
              <a:rPr lang="ru-RU" sz="3600"/>
              <a:t>ПОДБЕРИ ПОХОЖИЕ СЛОВА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0" y="1062680"/>
            <a:ext cx="8229600" cy="5519352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dirty="0">
                <a:solidFill>
                  <a:schemeClr val="hlink"/>
                </a:solidFill>
              </a:rPr>
              <a:t>-с опорой на картинки</a:t>
            </a:r>
          </a:p>
          <a:p>
            <a:pPr>
              <a:buFontTx/>
              <a:buNone/>
            </a:pPr>
            <a:endParaRPr lang="ru-RU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endParaRPr lang="ru-RU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endParaRPr lang="ru-RU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endParaRPr lang="ru-RU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endParaRPr lang="ru-RU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ru-RU" sz="3600" dirty="0">
                <a:solidFill>
                  <a:schemeClr val="hlink"/>
                </a:solidFill>
              </a:rPr>
              <a:t>-на слух:</a:t>
            </a:r>
          </a:p>
          <a:p>
            <a:pPr>
              <a:buFontTx/>
              <a:buNone/>
            </a:pPr>
            <a:endParaRPr lang="ru-RU" sz="3600" dirty="0">
              <a:solidFill>
                <a:schemeClr val="hlink"/>
              </a:solidFill>
            </a:endParaRPr>
          </a:p>
        </p:txBody>
      </p:sp>
      <p:sp>
        <p:nvSpPr>
          <p:cNvPr id="141317" name="AutoShape 5"/>
          <p:cNvSpPr>
            <a:spLocks noChangeArrowheads="1"/>
          </p:cNvSpPr>
          <p:nvPr/>
        </p:nvSpPr>
        <p:spPr bwMode="auto">
          <a:xfrm>
            <a:off x="2135187" y="1844676"/>
            <a:ext cx="3219407" cy="2364859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1319" name="AutoShape 7"/>
          <p:cNvSpPr>
            <a:spLocks noChangeArrowheads="1"/>
          </p:cNvSpPr>
          <p:nvPr/>
        </p:nvSpPr>
        <p:spPr bwMode="auto">
          <a:xfrm>
            <a:off x="6614984" y="1844676"/>
            <a:ext cx="3081467" cy="2364859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41320" name="Picture 8" descr="img0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088" y="2060576"/>
            <a:ext cx="2715182" cy="1868873"/>
          </a:xfrm>
          <a:prstGeom prst="rect">
            <a:avLst/>
          </a:prstGeom>
          <a:noFill/>
        </p:spPr>
      </p:pic>
      <p:pic>
        <p:nvPicPr>
          <p:cNvPr id="141321" name="Picture 9" descr="j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8022" y="2141838"/>
            <a:ext cx="2552529" cy="1787611"/>
          </a:xfrm>
          <a:prstGeom prst="rect">
            <a:avLst/>
          </a:prstGeom>
          <a:noFill/>
        </p:spPr>
      </p:pic>
      <p:sp>
        <p:nvSpPr>
          <p:cNvPr id="141322" name="WordArt 10"/>
          <p:cNvSpPr>
            <a:spLocks noChangeArrowheads="1" noChangeShapeType="1" noTextEdit="1"/>
          </p:cNvSpPr>
          <p:nvPr/>
        </p:nvSpPr>
        <p:spPr bwMode="auto">
          <a:xfrm>
            <a:off x="2405064" y="5373688"/>
            <a:ext cx="7381875" cy="10080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Пень-день; танк –банк; ком-дом …</a:t>
            </a:r>
          </a:p>
        </p:txBody>
      </p:sp>
    </p:spTree>
    <p:extLst>
      <p:ext uri="{BB962C8B-B14F-4D97-AF65-F5344CB8AC3E}">
        <p14:creationId xmlns:p14="http://schemas.microsoft.com/office/powerpoint/2010/main" val="166621102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5888"/>
            <a:ext cx="8229600" cy="792162"/>
          </a:xfrm>
        </p:spPr>
        <p:txBody>
          <a:bodyPr/>
          <a:lstStyle/>
          <a:p>
            <a:pPr algn="ctr"/>
            <a:r>
              <a:rPr lang="ru-RU"/>
              <a:t>ПРОТЯНИ ВЕРЕВОЧКИ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08051"/>
            <a:ext cx="8229600" cy="5616575"/>
          </a:xfrm>
        </p:spPr>
        <p:txBody>
          <a:bodyPr/>
          <a:lstStyle/>
          <a:p>
            <a:r>
              <a:rPr lang="ru-RU">
                <a:solidFill>
                  <a:schemeClr val="hlink"/>
                </a:solidFill>
              </a:rPr>
              <a:t>Соедини линиями похожие по звучанию картинки</a:t>
            </a:r>
          </a:p>
        </p:txBody>
      </p:sp>
      <p:pic>
        <p:nvPicPr>
          <p:cNvPr id="142341" name="Picture 5" descr="img0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4" y="1989139"/>
            <a:ext cx="5616575" cy="4752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070112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15889"/>
            <a:ext cx="8229600" cy="865187"/>
          </a:xfrm>
        </p:spPr>
        <p:txBody>
          <a:bodyPr/>
          <a:lstStyle/>
          <a:p>
            <a:pPr algn="ctr"/>
            <a:r>
              <a:rPr lang="ru-RU"/>
              <a:t>НЕЗНАЙКИНЫ СТИХИ.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981075"/>
            <a:ext cx="8229600" cy="5327650"/>
          </a:xfrm>
        </p:spPr>
        <p:txBody>
          <a:bodyPr/>
          <a:lstStyle/>
          <a:p>
            <a:r>
              <a:rPr lang="ru-RU" sz="2800">
                <a:solidFill>
                  <a:schemeClr val="hlink"/>
                </a:solidFill>
              </a:rPr>
              <a:t>Прослушай рифмовку, замени «неправильное слово».</a:t>
            </a:r>
          </a:p>
        </p:txBody>
      </p:sp>
      <p:sp>
        <p:nvSpPr>
          <p:cNvPr id="143364" name="AutoShape 4"/>
          <p:cNvSpPr>
            <a:spLocks noChangeArrowheads="1"/>
          </p:cNvSpPr>
          <p:nvPr/>
        </p:nvSpPr>
        <p:spPr bwMode="auto">
          <a:xfrm>
            <a:off x="2279650" y="2133601"/>
            <a:ext cx="3887788" cy="1223963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charset="0"/>
              </a:rPr>
              <a:t>Отругала мама зайку-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charset="0"/>
              </a:rPr>
              <a:t>Не надел под свитер </a:t>
            </a:r>
            <a:r>
              <a:rPr lang="ru-RU">
                <a:solidFill>
                  <a:srgbClr val="FF3300"/>
                </a:solidFill>
                <a:latin typeface="Arial" charset="0"/>
              </a:rPr>
              <a:t>гайку</a:t>
            </a:r>
            <a:r>
              <a:rPr lang="ru-RU">
                <a:solidFill>
                  <a:srgbClr val="FFFFFF"/>
                </a:solidFill>
                <a:latin typeface="Arial" charset="0"/>
              </a:rPr>
              <a:t>.(майку)</a:t>
            </a:r>
          </a:p>
        </p:txBody>
      </p:sp>
      <p:sp>
        <p:nvSpPr>
          <p:cNvPr id="143365" name="AutoShape 5"/>
          <p:cNvSpPr>
            <a:spLocks noChangeArrowheads="1"/>
          </p:cNvSpPr>
          <p:nvPr/>
        </p:nvSpPr>
        <p:spPr bwMode="auto">
          <a:xfrm>
            <a:off x="3792539" y="3573463"/>
            <a:ext cx="4175125" cy="1295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charset="0"/>
              </a:rPr>
              <a:t> Много снега во дворе-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charset="0"/>
              </a:rPr>
              <a:t>Едут </a:t>
            </a:r>
            <a:r>
              <a:rPr lang="ru-RU">
                <a:solidFill>
                  <a:srgbClr val="FF3300"/>
                </a:solidFill>
                <a:latin typeface="Arial" charset="0"/>
              </a:rPr>
              <a:t>танки</a:t>
            </a:r>
            <a:r>
              <a:rPr lang="ru-RU">
                <a:solidFill>
                  <a:srgbClr val="FFFFFF"/>
                </a:solidFill>
                <a:latin typeface="Arial" charset="0"/>
              </a:rPr>
              <a:t> по горе.(санки)</a:t>
            </a:r>
          </a:p>
        </p:txBody>
      </p:sp>
      <p:sp>
        <p:nvSpPr>
          <p:cNvPr id="143366" name="AutoShape 6"/>
          <p:cNvSpPr>
            <a:spLocks noChangeArrowheads="1"/>
          </p:cNvSpPr>
          <p:nvPr/>
        </p:nvSpPr>
        <p:spPr bwMode="auto">
          <a:xfrm>
            <a:off x="5664200" y="5300664"/>
            <a:ext cx="4535488" cy="136842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charset="0"/>
              </a:rPr>
              <a:t> Хулиганам не до шутки,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charset="0"/>
              </a:rPr>
              <a:t>Если Рекс в собачьей </a:t>
            </a:r>
            <a:r>
              <a:rPr lang="ru-RU">
                <a:solidFill>
                  <a:srgbClr val="FF3300"/>
                </a:solidFill>
                <a:latin typeface="Arial" charset="0"/>
              </a:rPr>
              <a:t>дудке</a:t>
            </a:r>
            <a:r>
              <a:rPr lang="ru-RU">
                <a:solidFill>
                  <a:srgbClr val="FFFFFF"/>
                </a:solidFill>
                <a:latin typeface="Arial" charset="0"/>
              </a:rPr>
              <a:t>.(будке)</a:t>
            </a:r>
          </a:p>
        </p:txBody>
      </p:sp>
      <p:pic>
        <p:nvPicPr>
          <p:cNvPr id="143367" name="Picture 7" descr="1186330404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2126" y="1557339"/>
            <a:ext cx="2411413" cy="3659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9139197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ДИФФЕРЕНЦИАЦИЯ СЛОГОВ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947351"/>
            <a:ext cx="8229600" cy="5212150"/>
          </a:xfrm>
        </p:spPr>
        <p:txBody>
          <a:bodyPr/>
          <a:lstStyle/>
          <a:p>
            <a:pPr marL="0" indent="0">
              <a:buNone/>
            </a:pPr>
            <a:endParaRPr lang="ru-RU" sz="4400" i="1" dirty="0" smtClean="0"/>
          </a:p>
          <a:p>
            <a:r>
              <a:rPr lang="ru-RU" sz="4800" i="1" dirty="0"/>
              <a:t>На этом этапе </a:t>
            </a:r>
            <a:endParaRPr lang="ru-RU" sz="4800" i="1" dirty="0" smtClean="0"/>
          </a:p>
          <a:p>
            <a:pPr marL="0" indent="0">
              <a:buNone/>
            </a:pPr>
            <a:r>
              <a:rPr lang="ru-RU" sz="4800" i="1" dirty="0" smtClean="0"/>
              <a:t>дети </a:t>
            </a:r>
            <a:r>
              <a:rPr lang="ru-RU" sz="4800" i="1" dirty="0"/>
              <a:t>оказываются подготовленными к тому, чтобы учиться различать слоги.</a:t>
            </a:r>
          </a:p>
        </p:txBody>
      </p:sp>
    </p:spTree>
    <p:extLst>
      <p:ext uri="{BB962C8B-B14F-4D97-AF65-F5344CB8AC3E}">
        <p14:creationId xmlns:p14="http://schemas.microsoft.com/office/powerpoint/2010/main" val="116855112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445" y="350235"/>
            <a:ext cx="10315414" cy="171164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 слух?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736" y="1210962"/>
            <a:ext cx="9374659" cy="4391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способность человека с помощью ушей воспринимать звуки и ориентироваться по ним в окружающей среде. </a:t>
            </a:r>
            <a:endParaRPr lang="ru-RU" sz="3200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физический. (Неречевой слух).  </a:t>
            </a:r>
            <a:endParaRPr lang="ru-RU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слух –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музыкальный.</a:t>
            </a:r>
          </a:p>
          <a:p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речевой.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614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0235" y="0"/>
            <a:ext cx="9235343" cy="92784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обучения восприятию длины слов и различению 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слогов.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927847"/>
            <a:ext cx="11631706" cy="5249117"/>
          </a:xfrm>
        </p:spPr>
        <p:txBody>
          <a:bodyPr>
            <a:noAutofit/>
          </a:bodyPr>
          <a:lstStyle/>
          <a:p>
            <a:pPr lvl="0" fontAlgn="t"/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лишний?»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произносит одинаковые слоги, в конце добавляя один похожий (па-па-па-ба, та-та-та-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«Повторяй за мной!»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Произносите слоги, загородив рот ладонью или листом бумаги, чтобы ребенок не мог «считать» звук по артикуляции. Его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правильно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то,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он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услышал(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ша-ша-жа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«Какое слово не подходит?»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предлагает ребёнку послушать ряд слов и назвать то, которое отличается от остальных: Шар – жар – веник – пар Каток – моток – поток – дым Каша — гном – Маша –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Даша.</a:t>
            </a:r>
          </a:p>
          <a:p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«Простукай слово».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объясняет ребёнку, что слова состоят из частей – слогов, что слово можно прохлопать, простукать и узнать, сколько в нём частей: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-па-та,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-ка,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-ток и т.д. </a:t>
            </a:r>
            <a:endParaRPr lang="ru-RU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12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39114" y="90616"/>
            <a:ext cx="9819502" cy="6631460"/>
          </a:xfrm>
        </p:spPr>
        <p:txBody>
          <a:bodyPr/>
          <a:lstStyle/>
          <a:p>
            <a:r>
              <a:rPr lang="ru-RU" sz="2800" dirty="0"/>
              <a:t>*воспроизведение слогового ряда со сменой ударного </a:t>
            </a:r>
            <a:r>
              <a:rPr lang="ru-RU" sz="2800" dirty="0" smtClean="0"/>
              <a:t>слога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*воспроизведение слоговых сочетаний с общим согласным и разными гласными звуками</a:t>
            </a:r>
            <a:br>
              <a:rPr lang="ru-RU" sz="2800" dirty="0"/>
            </a:br>
            <a:r>
              <a:rPr lang="ru-RU" sz="2800" dirty="0"/>
              <a:t>*воспроизведение слоговых сочетаний с общими гласными и разными согласными звуками</a:t>
            </a:r>
            <a:br>
              <a:rPr lang="ru-RU" sz="2800" dirty="0"/>
            </a:br>
            <a:r>
              <a:rPr lang="ru-RU" sz="2800" dirty="0"/>
              <a:t>*воспроизведение слоговых сочетаний с согласными звуками, различающимися по глухости-звонкости: по два слога; по три </a:t>
            </a:r>
            <a:r>
              <a:rPr lang="ru-RU" sz="2800" dirty="0" smtClean="0"/>
              <a:t>слога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*воспроизведение слоговых сочетаний с согласными звуками, различающихся по </a:t>
            </a:r>
            <a:r>
              <a:rPr lang="ru-RU" sz="2800" dirty="0" smtClean="0"/>
              <a:t>твердости-мягкости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*воспроизведение слоговых сочетаний с общим стечением двух согласных звуков и разными гласными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2279651" y="7100888"/>
            <a:ext cx="7199313" cy="10001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</p:spTree>
    <p:extLst>
      <p:ext uri="{BB962C8B-B14F-4D97-AF65-F5344CB8AC3E}">
        <p14:creationId xmlns:p14="http://schemas.microsoft.com/office/powerpoint/2010/main" val="271604964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Picture 4" descr="img0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1900" y="1989139"/>
            <a:ext cx="2806700" cy="4440237"/>
          </a:xfrm>
          <a:prstGeom prst="rect">
            <a:avLst/>
          </a:prstGeom>
          <a:noFill/>
        </p:spPr>
      </p:pic>
      <p:sp>
        <p:nvSpPr>
          <p:cNvPr id="165893" name="AutoShape 5"/>
          <p:cNvSpPr>
            <a:spLocks noChangeArrowheads="1"/>
          </p:cNvSpPr>
          <p:nvPr/>
        </p:nvSpPr>
        <p:spPr bwMode="auto">
          <a:xfrm>
            <a:off x="2135189" y="404813"/>
            <a:ext cx="3673475" cy="1008062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Arial" charset="0"/>
              </a:rPr>
              <a:t>та-та-ТА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Arial" charset="0"/>
              </a:rPr>
              <a:t>та-ТА-та  ТА-та-та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5895" name="AutoShape 7"/>
          <p:cNvSpPr>
            <a:spLocks noChangeArrowheads="1"/>
          </p:cNvSpPr>
          <p:nvPr/>
        </p:nvSpPr>
        <p:spPr bwMode="auto">
          <a:xfrm>
            <a:off x="7319964" y="476251"/>
            <a:ext cx="2808287" cy="9366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Arial" charset="0"/>
              </a:rPr>
              <a:t>та-то-ту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Arial" charset="0"/>
              </a:rPr>
              <a:t>бо-ба-бы</a:t>
            </a:r>
          </a:p>
        </p:txBody>
      </p:sp>
      <p:sp>
        <p:nvSpPr>
          <p:cNvPr id="165896" name="AutoShape 8"/>
          <p:cNvSpPr>
            <a:spLocks noChangeArrowheads="1"/>
          </p:cNvSpPr>
          <p:nvPr/>
        </p:nvSpPr>
        <p:spPr bwMode="auto">
          <a:xfrm>
            <a:off x="2135189" y="2420939"/>
            <a:ext cx="3311525" cy="1150937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Arial" charset="0"/>
              </a:rPr>
              <a:t> та-ка-па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Arial" charset="0"/>
              </a:rPr>
              <a:t>фа-ха-на  га-ба-на</a:t>
            </a:r>
          </a:p>
        </p:txBody>
      </p:sp>
    </p:spTree>
    <p:extLst>
      <p:ext uri="{BB962C8B-B14F-4D97-AF65-F5344CB8AC3E}">
        <p14:creationId xmlns:p14="http://schemas.microsoft.com/office/powerpoint/2010/main" val="1564642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ДИФФЕРЕНЦИАЦИЯ ФОНЕМ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628776"/>
            <a:ext cx="8229600" cy="4530725"/>
          </a:xfrm>
        </p:spPr>
        <p:txBody>
          <a:bodyPr/>
          <a:lstStyle/>
          <a:p>
            <a:endParaRPr lang="ru-RU"/>
          </a:p>
          <a:p>
            <a:r>
              <a:rPr lang="ru-RU"/>
              <a:t>На этом этапе дети учатся различать фонемы родного языка. Причем начинать нужно обязательно с дифференциации гласных звуков. </a:t>
            </a:r>
          </a:p>
        </p:txBody>
      </p:sp>
    </p:spTree>
    <p:extLst>
      <p:ext uri="{BB962C8B-B14F-4D97-AF65-F5344CB8AC3E}">
        <p14:creationId xmlns:p14="http://schemas.microsoft.com/office/powerpoint/2010/main" val="207251653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«Гласный звук услышат ушки, мяч взлетает над макушкой»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Цель: развитие фонематического восприятия, быстроты реакции, выделение заданного гласного из ряда других.</a:t>
            </a:r>
          </a:p>
        </p:txBody>
      </p:sp>
      <p:pic>
        <p:nvPicPr>
          <p:cNvPr id="1026" name="Picture 2" descr="https://drasler.ru/wp-content/uploads/2019/05/%D0%9A%D0%B0%D1%80%D1%82%D0%B8%D0%BD%D0%BA%D0%B0-%D0%B8%D0%B3%D1%80%D0%B0%D1%8E%D1%82-%D0%B4%D0%B5%D1%82%D0%B8-%D0%B2-%D0%BC%D1%8F%D1%87-%D0%BD%D0%B0-%D1%83%D0%BB%D0%B8%D1%86%D0%B5-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523" y="1853513"/>
            <a:ext cx="3838833" cy="375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48459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188914"/>
            <a:ext cx="8229600" cy="720725"/>
          </a:xfrm>
        </p:spPr>
        <p:txBody>
          <a:bodyPr/>
          <a:lstStyle/>
          <a:p>
            <a:r>
              <a:rPr lang="ru-RU" sz="2800"/>
              <a:t>«Разноцветные мячи»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690" y="1126246"/>
            <a:ext cx="5695027" cy="4688958"/>
          </a:xfrm>
        </p:spPr>
        <p:txBody>
          <a:bodyPr/>
          <a:lstStyle/>
          <a:p>
            <a:r>
              <a:rPr lang="ru-RU" sz="4000" dirty="0"/>
              <a:t>Цель: закрепление дифференциации гласных и согласных звуков, развитие внимания, быстрого мышления.</a:t>
            </a:r>
          </a:p>
          <a:p>
            <a:pPr>
              <a:buFont typeface="Wingdings" pitchFamily="2" charset="2"/>
              <a:buNone/>
            </a:pPr>
            <a:endParaRPr lang="ru-RU" sz="2400" dirty="0"/>
          </a:p>
        </p:txBody>
      </p:sp>
      <p:sp>
        <p:nvSpPr>
          <p:cNvPr id="205829" name="WordArt 5"/>
          <p:cNvSpPr>
            <a:spLocks noChangeArrowheads="1" noChangeShapeType="1" noTextEdit="1"/>
          </p:cNvSpPr>
          <p:nvPr/>
        </p:nvSpPr>
        <p:spPr bwMode="auto">
          <a:xfrm>
            <a:off x="5591176" y="2792628"/>
            <a:ext cx="4886325" cy="5877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1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0" name="Picture 2" descr="https://fs.znanio.ru/d5af0e/ef/d4/b4ea9860fb1301419ebac1a9c69756c9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206" y="1084521"/>
            <a:ext cx="4976036" cy="446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188704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РАЗВИТИЕ НАВЫКОВ ЭЛЕМЕНТАРНОГО ЗВУКОВОГО АНАЛИЗА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6917" y="2397211"/>
            <a:ext cx="10363200" cy="4460788"/>
          </a:xfrm>
        </p:spPr>
        <p:txBody>
          <a:bodyPr/>
          <a:lstStyle/>
          <a:p>
            <a:r>
              <a:rPr lang="ru-RU" sz="4000" i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</a:rPr>
              <a:t>Задачей последнего этапа занятий является развитие у детей навыков элементарного звукового анализа</a:t>
            </a:r>
          </a:p>
        </p:txBody>
      </p:sp>
    </p:spTree>
    <p:extLst>
      <p:ext uri="{BB962C8B-B14F-4D97-AF65-F5344CB8AC3E}">
        <p14:creationId xmlns:p14="http://schemas.microsoft.com/office/powerpoint/2010/main" val="3172254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74964" y="500964"/>
            <a:ext cx="7793037" cy="1152525"/>
          </a:xfrm>
        </p:spPr>
        <p:txBody>
          <a:bodyPr/>
          <a:lstStyle/>
          <a:p>
            <a:r>
              <a:rPr lang="ru-RU" sz="2400" dirty="0"/>
              <a:t>«Слог да слог - и будет слово»</a:t>
            </a:r>
            <a:br>
              <a:rPr lang="ru-RU" sz="2400" dirty="0"/>
            </a:br>
            <a:r>
              <a:rPr lang="ru-RU" sz="2400" dirty="0"/>
              <a:t>«Мяч поймай - слово составляй»</a:t>
            </a:r>
            <a:br>
              <a:rPr lang="ru-RU" sz="2400" dirty="0"/>
            </a:br>
            <a:r>
              <a:rPr lang="ru-RU" sz="2400" dirty="0"/>
              <a:t>«Встречу слово на </a:t>
            </a:r>
            <a:r>
              <a:rPr lang="ru-RU" sz="2400" dirty="0" smtClean="0"/>
              <a:t>дороге - </a:t>
            </a:r>
            <a:r>
              <a:rPr lang="ru-RU" sz="2400" dirty="0"/>
              <a:t>разобью его на слоги»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75655" y="2644345"/>
            <a:ext cx="6573794" cy="4053015"/>
          </a:xfrm>
        </p:spPr>
        <p:txBody>
          <a:bodyPr/>
          <a:lstStyle/>
          <a:p>
            <a:r>
              <a:rPr lang="ru-RU" sz="2800" dirty="0"/>
              <a:t>Начинается эта работа с обучения детей определять количество слогов в слове, уметь изобразить хлопками </a:t>
            </a:r>
            <a:r>
              <a:rPr lang="ru-RU" sz="2800" dirty="0" err="1"/>
              <a:t>дву</a:t>
            </a:r>
            <a:r>
              <a:rPr lang="ru-RU" sz="2800" dirty="0"/>
              <a:t>- и трёхсложные </a:t>
            </a:r>
            <a:r>
              <a:rPr lang="ru-RU" sz="2800" dirty="0" smtClean="0"/>
              <a:t>слова.</a:t>
            </a:r>
            <a:endParaRPr lang="ru-RU" sz="2800" dirty="0"/>
          </a:p>
        </p:txBody>
      </p:sp>
      <p:pic>
        <p:nvPicPr>
          <p:cNvPr id="209924" name="Picture 4" descr="img0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935" y="2570205"/>
            <a:ext cx="4209535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8978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74964" y="549276"/>
            <a:ext cx="7793037" cy="1008063"/>
          </a:xfrm>
        </p:spPr>
        <p:txBody>
          <a:bodyPr/>
          <a:lstStyle/>
          <a:p>
            <a:r>
              <a:rPr lang="ru-RU" sz="2800"/>
              <a:t>Далее дети учатся анализировать гласные звуки, выполняя упражнения.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>
                <a:solidFill>
                  <a:srgbClr val="0000FF"/>
                </a:solidFill>
              </a:rPr>
              <a:t>«Кто лучше слушает?»  </a:t>
            </a:r>
            <a:r>
              <a:rPr lang="ru-RU" sz="1800">
                <a:solidFill>
                  <a:srgbClr val="009900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ru-RU" sz="1800">
                <a:solidFill>
                  <a:srgbClr val="009900"/>
                </a:solidFill>
              </a:rPr>
              <a:t>                                   Цель: развитие умения определять количество</a:t>
            </a:r>
          </a:p>
          <a:p>
            <a:pPr>
              <a:buFont typeface="Wingdings" pitchFamily="2" charset="2"/>
              <a:buNone/>
            </a:pPr>
            <a:r>
              <a:rPr lang="ru-RU" sz="1800">
                <a:solidFill>
                  <a:srgbClr val="009900"/>
                </a:solidFill>
              </a:rPr>
              <a:t>                                             услышанных гласных.</a:t>
            </a:r>
            <a:r>
              <a:rPr lang="ru-RU" sz="1800">
                <a:solidFill>
                  <a:schemeClr val="accent1"/>
                </a:solidFill>
              </a:rPr>
              <a:t>  </a:t>
            </a:r>
            <a:endParaRPr lang="en-US" sz="180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000">
                <a:solidFill>
                  <a:schemeClr val="hlink"/>
                </a:solidFill>
              </a:rPr>
              <a:t>А ;ОА ;АУО…</a:t>
            </a:r>
            <a:endParaRPr lang="en-US" sz="2000">
              <a:solidFill>
                <a:schemeClr val="hlink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1800">
                <a:solidFill>
                  <a:schemeClr val="accent1"/>
                </a:solidFill>
              </a:rPr>
              <a:t> </a:t>
            </a:r>
          </a:p>
          <a:p>
            <a:r>
              <a:rPr lang="ru-RU" sz="1800">
                <a:solidFill>
                  <a:schemeClr val="accent2"/>
                </a:solidFill>
              </a:rPr>
              <a:t>     </a:t>
            </a:r>
            <a:r>
              <a:rPr lang="ru-RU" sz="1800">
                <a:solidFill>
                  <a:srgbClr val="0000FF"/>
                </a:solidFill>
              </a:rPr>
              <a:t>«Какой звук есть во всех словах?»</a:t>
            </a:r>
            <a:r>
              <a:rPr lang="ru-RU" sz="1800">
                <a:solidFill>
                  <a:schemeClr val="accent2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ru-RU" sz="1800">
                <a:solidFill>
                  <a:schemeClr val="accent2"/>
                </a:solidFill>
              </a:rPr>
              <a:t>                                   </a:t>
            </a:r>
            <a:r>
              <a:rPr lang="ru-RU" sz="1800">
                <a:solidFill>
                  <a:srgbClr val="009900"/>
                </a:solidFill>
              </a:rPr>
              <a:t>Цель: развивать умение выделять общий звук      </a:t>
            </a:r>
          </a:p>
          <a:p>
            <a:pPr>
              <a:buFont typeface="Wingdings" pitchFamily="2" charset="2"/>
              <a:buNone/>
            </a:pPr>
            <a:r>
              <a:rPr lang="ru-RU" sz="1800">
                <a:solidFill>
                  <a:srgbClr val="009900"/>
                </a:solidFill>
              </a:rPr>
              <a:t>                                             в словах.</a:t>
            </a:r>
          </a:p>
          <a:p>
            <a:pPr>
              <a:buFont typeface="Wingdings" pitchFamily="2" charset="2"/>
              <a:buNone/>
            </a:pPr>
            <a:r>
              <a:rPr lang="ru-RU" sz="1800"/>
              <a:t>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219140" name="Picture 4" descr="img0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5550" y="4292600"/>
            <a:ext cx="1500188" cy="1828800"/>
          </a:xfrm>
          <a:prstGeom prst="rect">
            <a:avLst/>
          </a:prstGeom>
          <a:noFill/>
        </p:spPr>
      </p:pic>
      <p:pic>
        <p:nvPicPr>
          <p:cNvPr id="219141" name="Picture 5" descr="img0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724401"/>
            <a:ext cx="1881188" cy="1666875"/>
          </a:xfrm>
          <a:prstGeom prst="rect">
            <a:avLst/>
          </a:prstGeom>
          <a:noFill/>
        </p:spPr>
      </p:pic>
      <p:pic>
        <p:nvPicPr>
          <p:cNvPr id="219142" name="Picture 6" descr="img0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4788" y="5229226"/>
            <a:ext cx="1319212" cy="1173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119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11450" y="692150"/>
            <a:ext cx="7793038" cy="863600"/>
          </a:xfrm>
        </p:spPr>
        <p:txBody>
          <a:bodyPr/>
          <a:lstStyle/>
          <a:p>
            <a:r>
              <a:rPr lang="ru-RU" sz="2400"/>
              <a:t>ВЫДЕЛЕНИЕ ЗАДАННОГО ГЛАСНОГО В СЛОВЕ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4303" y="2060575"/>
            <a:ext cx="7835085" cy="4496744"/>
          </a:xfrm>
        </p:spPr>
        <p:txBody>
          <a:bodyPr/>
          <a:lstStyle/>
          <a:p>
            <a:r>
              <a:rPr lang="ru-RU" sz="2000" dirty="0">
                <a:solidFill>
                  <a:srgbClr val="0066FF"/>
                </a:solidFill>
              </a:rPr>
              <a:t>При определении наличия или отсутствия звука в слове гласные звуки можно изображать красными кружками или символами звуков</a:t>
            </a:r>
          </a:p>
          <a:p>
            <a:pPr>
              <a:buFont typeface="Wingdings" pitchFamily="2" charset="2"/>
              <a:buNone/>
            </a:pPr>
            <a:r>
              <a:rPr lang="ru-RU" sz="2000" dirty="0">
                <a:solidFill>
                  <a:srgbClr val="009900"/>
                </a:solidFill>
              </a:rPr>
              <a:t>«Найди звук», «Куда спрятался звук»…</a:t>
            </a:r>
          </a:p>
          <a:p>
            <a:endParaRPr lang="ru-RU" sz="2000" dirty="0">
              <a:solidFill>
                <a:srgbClr val="0066FF"/>
              </a:solidFill>
            </a:endParaRPr>
          </a:p>
          <a:p>
            <a:pPr>
              <a:buFont typeface="Wingdings" pitchFamily="2" charset="2"/>
              <a:buNone/>
            </a:pPr>
            <a:endParaRPr lang="ru-RU" sz="2000" dirty="0">
              <a:solidFill>
                <a:srgbClr val="0066FF"/>
              </a:solidFill>
            </a:endParaRPr>
          </a:p>
          <a:p>
            <a:endParaRPr lang="ru-RU" sz="2000" dirty="0">
              <a:solidFill>
                <a:srgbClr val="0066FF"/>
              </a:solidFill>
            </a:endParaRPr>
          </a:p>
          <a:p>
            <a:endParaRPr lang="ru-RU" sz="2000" dirty="0">
              <a:solidFill>
                <a:srgbClr val="0066FF"/>
              </a:solidFill>
            </a:endParaRPr>
          </a:p>
          <a:p>
            <a:endParaRPr lang="ru-RU" sz="2000" dirty="0">
              <a:solidFill>
                <a:srgbClr val="0066FF"/>
              </a:solidFill>
            </a:endParaRPr>
          </a:p>
        </p:txBody>
      </p:sp>
      <p:pic>
        <p:nvPicPr>
          <p:cNvPr id="222213" name="Picture 5" descr="img0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2889" y="3573464"/>
            <a:ext cx="6408737" cy="2592387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222214" name="Picture 6" descr="ccc0ad149793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7213" y="3573463"/>
            <a:ext cx="1439862" cy="1370012"/>
          </a:xfrm>
          <a:prstGeom prst="rect">
            <a:avLst/>
          </a:prstGeom>
          <a:noFill/>
        </p:spPr>
      </p:pic>
      <p:pic>
        <p:nvPicPr>
          <p:cNvPr id="222215" name="Picture 7" descr="bee-mov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1764" y="3429000"/>
            <a:ext cx="617537" cy="1512888"/>
          </a:xfrm>
          <a:prstGeom prst="rect">
            <a:avLst/>
          </a:prstGeom>
          <a:noFill/>
        </p:spPr>
      </p:pic>
      <p:pic>
        <p:nvPicPr>
          <p:cNvPr id="222216" name="Picture 8" descr="bee-mov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01050" y="3500438"/>
            <a:ext cx="762000" cy="1454150"/>
          </a:xfrm>
          <a:prstGeom prst="rect">
            <a:avLst/>
          </a:prstGeom>
          <a:noFill/>
        </p:spPr>
      </p:pic>
      <p:pic>
        <p:nvPicPr>
          <p:cNvPr id="222217" name="Picture 9" descr="Cartoon-Clipart-Free-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80101" y="3573464"/>
            <a:ext cx="1655763" cy="1354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8903748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0616" y="823301"/>
            <a:ext cx="9608487" cy="5009087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фонематический слух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-это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врождённая способность, позволяющая: узнавать наличие данного звука в слове; различать между собой слова, состоящие из одних и тех же фонем, например, банка – кабан, кот – ток; различать слова, отличающиеся одной фонемой  (о чём и говорилось выше):  миска-мишка, тачка-дачка и т.д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фонематическое восприятие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-это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умственные действия по выделению фонем из слова, их различению, определению их позиции в слове (начало, середина, конец), а также по установлению последовательности звуков в слове. </a:t>
            </a:r>
          </a:p>
          <a:p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948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640014" y="345990"/>
            <a:ext cx="7793037" cy="912900"/>
          </a:xfrm>
        </p:spPr>
        <p:txBody>
          <a:bodyPr/>
          <a:lstStyle/>
          <a:p>
            <a:r>
              <a:rPr lang="ru-RU" sz="2400"/>
              <a:t>ВЫДЕЛЕНИЕ ЗАДАННОГО ГЛАСНОГО В СЛОВЕ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>
                <a:solidFill>
                  <a:srgbClr val="0066FF"/>
                </a:solidFill>
              </a:rPr>
              <a:t>При выделении гласного в начале, конце, середине односложных слов.</a:t>
            </a:r>
          </a:p>
          <a:p>
            <a:pPr>
              <a:buFont typeface="Wingdings" pitchFamily="2" charset="2"/>
              <a:buNone/>
            </a:pPr>
            <a:r>
              <a:rPr lang="ru-RU" sz="2000">
                <a:solidFill>
                  <a:srgbClr val="009900"/>
                </a:solidFill>
              </a:rPr>
              <a:t>«Найди место звука в слове», «Какой гласный убежал в конец слова?», «Какой гласный прячется в середине слова?», «Какой гласный начинает слово?»…</a:t>
            </a:r>
          </a:p>
        </p:txBody>
      </p:sp>
      <p:pic>
        <p:nvPicPr>
          <p:cNvPr id="223238" name="Picture 6" descr="img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2888" y="3089190"/>
            <a:ext cx="7416800" cy="3508462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223239" name="Picture 7" descr="0ea4fc0278b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5775" y="3789364"/>
            <a:ext cx="1728788" cy="1584325"/>
          </a:xfrm>
          <a:prstGeom prst="rect">
            <a:avLst/>
          </a:prstGeom>
          <a:noFill/>
        </p:spPr>
      </p:pic>
      <p:pic>
        <p:nvPicPr>
          <p:cNvPr id="223240" name="Picture 8" descr="37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0688" y="3860801"/>
            <a:ext cx="2159000" cy="1439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128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/>
              <a:t>Затем приступают к анализу согласных звуков. При этом должна соблюдаться определённая последовательность: сначала нужно учить выделять последний согласный звук в слове, легче всего это сделать, если в конце стоит глухой взрывной согласный.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>
                <a:solidFill>
                  <a:srgbClr val="0066FF"/>
                </a:solidFill>
              </a:rPr>
              <a:t>«Назови последний звук»</a:t>
            </a:r>
          </a:p>
          <a:p>
            <a:r>
              <a:rPr lang="ru-RU" sz="2000">
                <a:solidFill>
                  <a:srgbClr val="0066FF"/>
                </a:solidFill>
              </a:rPr>
              <a:t>«Помоги заселить жильцов»</a:t>
            </a:r>
          </a:p>
          <a:p>
            <a:r>
              <a:rPr lang="ru-RU" sz="2000">
                <a:solidFill>
                  <a:srgbClr val="0066FF"/>
                </a:solidFill>
              </a:rPr>
              <a:t>«Договори словечко» и т.д.</a:t>
            </a:r>
          </a:p>
          <a:p>
            <a:pPr>
              <a:buFont typeface="Wingdings" pitchFamily="2" charset="2"/>
              <a:buNone/>
            </a:pPr>
            <a:r>
              <a:rPr lang="ru-RU" sz="2000">
                <a:solidFill>
                  <a:srgbClr val="0066FF"/>
                </a:solidFill>
              </a:rPr>
              <a:t>                                  </a:t>
            </a:r>
            <a:r>
              <a:rPr lang="ru-RU" sz="2000">
                <a:solidFill>
                  <a:srgbClr val="009900"/>
                </a:solidFill>
              </a:rPr>
              <a:t>Цель: развивать умение определять </a:t>
            </a:r>
          </a:p>
          <a:p>
            <a:pPr>
              <a:buFont typeface="Wingdings" pitchFamily="2" charset="2"/>
              <a:buNone/>
            </a:pPr>
            <a:r>
              <a:rPr lang="ru-RU" sz="2000">
                <a:solidFill>
                  <a:srgbClr val="009900"/>
                </a:solidFill>
              </a:rPr>
              <a:t>                                           последний согласный звук в слове.</a:t>
            </a:r>
            <a:r>
              <a:rPr lang="ru-RU" sz="2000">
                <a:solidFill>
                  <a:srgbClr val="0066FF"/>
                </a:solidFill>
              </a:rPr>
              <a:t>                     </a:t>
            </a:r>
          </a:p>
        </p:txBody>
      </p:sp>
      <p:pic>
        <p:nvPicPr>
          <p:cNvPr id="220164" name="Picture 4" descr="img0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4113" y="3357563"/>
            <a:ext cx="1554162" cy="1795462"/>
          </a:xfrm>
          <a:prstGeom prst="rect">
            <a:avLst/>
          </a:prstGeom>
          <a:noFill/>
        </p:spPr>
      </p:pic>
      <p:pic>
        <p:nvPicPr>
          <p:cNvPr id="220165" name="Picture 5" descr="img005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7575" y="4508500"/>
            <a:ext cx="2038350" cy="1073150"/>
          </a:xfrm>
          <a:prstGeom prst="rect">
            <a:avLst/>
          </a:prstGeom>
          <a:noFill/>
        </p:spPr>
      </p:pic>
      <p:pic>
        <p:nvPicPr>
          <p:cNvPr id="220167" name="Picture 7" descr="val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80325" y="4149725"/>
            <a:ext cx="2374900" cy="2520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6413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11450" y="476251"/>
            <a:ext cx="7793038" cy="1128713"/>
          </a:xfrm>
        </p:spPr>
        <p:txBody>
          <a:bodyPr/>
          <a:lstStyle/>
          <a:p>
            <a:pPr algn="ctr"/>
            <a:r>
              <a:rPr lang="ru-RU" sz="2400"/>
              <a:t>ИГРЫ НА ОПРЕДЕЛЕНИЕ МЕСТА ЗАДАННОГО ЗВУКА В СЛОВЕ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>
                <a:solidFill>
                  <a:srgbClr val="0066FF"/>
                </a:solidFill>
              </a:rPr>
              <a:t>При выделении изученного согласного в составе слова</a:t>
            </a:r>
          </a:p>
          <a:p>
            <a:pPr>
              <a:buFont typeface="Wingdings" pitchFamily="2" charset="2"/>
              <a:buNone/>
            </a:pPr>
            <a:r>
              <a:rPr lang="ru-RU" sz="1800">
                <a:solidFill>
                  <a:srgbClr val="009900"/>
                </a:solidFill>
              </a:rPr>
              <a:t>«Я услышу этот звук, положу -в начало круг</a:t>
            </a:r>
          </a:p>
          <a:p>
            <a:pPr>
              <a:buFont typeface="Wingdings" pitchFamily="2" charset="2"/>
              <a:buNone/>
            </a:pPr>
            <a:r>
              <a:rPr lang="ru-RU" sz="1800">
                <a:solidFill>
                  <a:srgbClr val="009900"/>
                </a:solidFill>
              </a:rPr>
              <a:t>                                             -в серёдку круг</a:t>
            </a:r>
          </a:p>
          <a:p>
            <a:pPr>
              <a:buFont typeface="Wingdings" pitchFamily="2" charset="2"/>
              <a:buNone/>
            </a:pPr>
            <a:r>
              <a:rPr lang="ru-RU" sz="1800">
                <a:solidFill>
                  <a:srgbClr val="009900"/>
                </a:solidFill>
              </a:rPr>
              <a:t>                                             -в конце я круг»</a:t>
            </a:r>
          </a:p>
        </p:txBody>
      </p:sp>
      <p:pic>
        <p:nvPicPr>
          <p:cNvPr id="221195" name="Picture 11" descr="img0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1451" y="3500438"/>
            <a:ext cx="6264275" cy="273685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221196" name="Picture 12" descr="full-28f6a75bd9a4ef5c1198d94b4a0f5b4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1314" y="3357564"/>
            <a:ext cx="1512887" cy="1584325"/>
          </a:xfrm>
          <a:prstGeom prst="rect">
            <a:avLst/>
          </a:prstGeom>
          <a:noFill/>
        </p:spPr>
      </p:pic>
      <p:pic>
        <p:nvPicPr>
          <p:cNvPr id="221197" name="Picture 13" descr="ccc0ad149793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4201" y="3500439"/>
            <a:ext cx="1439863" cy="1443037"/>
          </a:xfrm>
          <a:prstGeom prst="rect">
            <a:avLst/>
          </a:prstGeom>
          <a:noFill/>
        </p:spPr>
      </p:pic>
      <p:pic>
        <p:nvPicPr>
          <p:cNvPr id="221198" name="Picture 14" descr="p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75501" y="3500439"/>
            <a:ext cx="1801813" cy="1512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20332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11450" y="476250"/>
            <a:ext cx="7793038" cy="1055688"/>
          </a:xfrm>
        </p:spPr>
        <p:txBody>
          <a:bodyPr/>
          <a:lstStyle/>
          <a:p>
            <a:pPr algn="ctr"/>
            <a:r>
              <a:rPr lang="ru-RU" sz="2800"/>
              <a:t>ДИФФЕРЕНЦИАЦИЯ ТВЕРДЫХ И МЯГКИХ СОГЛАСНЫХ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>
                <a:solidFill>
                  <a:srgbClr val="0066FF"/>
                </a:solidFill>
              </a:rPr>
              <a:t>Использовать сигнальные кружки синего и зеленого цвета</a:t>
            </a:r>
          </a:p>
          <a:p>
            <a:pPr>
              <a:buFont typeface="Wingdings" pitchFamily="2" charset="2"/>
              <a:buNone/>
            </a:pPr>
            <a:r>
              <a:rPr lang="ru-RU" sz="1800">
                <a:solidFill>
                  <a:srgbClr val="009900"/>
                </a:solidFill>
              </a:rPr>
              <a:t>«Твердый, мягкий- подскажи, место верно укажи»</a:t>
            </a:r>
          </a:p>
        </p:txBody>
      </p:sp>
      <p:pic>
        <p:nvPicPr>
          <p:cNvPr id="225284" name="Picture 4" descr="img0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6" y="2997200"/>
            <a:ext cx="6335713" cy="316865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225285" name="Picture 5" descr="0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5863" y="2997201"/>
            <a:ext cx="1655762" cy="1368425"/>
          </a:xfrm>
          <a:prstGeom prst="rect">
            <a:avLst/>
          </a:prstGeom>
          <a:noFill/>
        </p:spPr>
      </p:pic>
      <p:pic>
        <p:nvPicPr>
          <p:cNvPr id="225286" name="Picture 6" descr="Cartoon-Clipart-Free-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068638"/>
            <a:ext cx="1377950" cy="1295400"/>
          </a:xfrm>
          <a:prstGeom prst="rect">
            <a:avLst/>
          </a:prstGeom>
          <a:noFill/>
        </p:spPr>
      </p:pic>
      <p:pic>
        <p:nvPicPr>
          <p:cNvPr id="225289" name="Picture 9" descr="238916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3113" y="2997201"/>
            <a:ext cx="1439862" cy="1439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4037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404813"/>
            <a:ext cx="7793038" cy="984250"/>
          </a:xfrm>
        </p:spPr>
        <p:txBody>
          <a:bodyPr/>
          <a:lstStyle/>
          <a:p>
            <a:r>
              <a:rPr lang="ru-RU" sz="2400"/>
              <a:t>ЗВУКОВОЙ АНАЛИЗ ТРЁХЗВУКОВЫХ СЛОВ С ИЗУЧЕННЫМИ ЗВУКАМИ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89063"/>
            <a:ext cx="10261600" cy="4097337"/>
          </a:xfrm>
        </p:spPr>
        <p:txBody>
          <a:bodyPr/>
          <a:lstStyle/>
          <a:p>
            <a:r>
              <a:rPr lang="ru-RU" sz="1800" dirty="0">
                <a:solidFill>
                  <a:srgbClr val="0066FF"/>
                </a:solidFill>
              </a:rPr>
              <a:t>Полный звуковой анализ и определение последовательности звуков в слове. Пририсовывается соответствующее количество кружков на линии, обозначающей слово, называются гласные и согласные звуки, раскрашиваемые и красным и синим цветом</a:t>
            </a:r>
            <a:r>
              <a:rPr lang="ru-RU" sz="1800" dirty="0" smtClean="0">
                <a:solidFill>
                  <a:srgbClr val="0066FF"/>
                </a:solidFill>
              </a:rPr>
              <a:t>.</a:t>
            </a:r>
          </a:p>
          <a:p>
            <a:r>
              <a:rPr lang="ru-RU" sz="1800" dirty="0" smtClean="0">
                <a:solidFill>
                  <a:srgbClr val="009900"/>
                </a:solidFill>
              </a:rPr>
              <a:t>«</a:t>
            </a:r>
            <a:r>
              <a:rPr lang="ru-RU" sz="1800" dirty="0">
                <a:solidFill>
                  <a:srgbClr val="009900"/>
                </a:solidFill>
              </a:rPr>
              <a:t>На картинки посмотри, сколько звуков говори», «Подбери слово к схеме»…</a:t>
            </a:r>
          </a:p>
        </p:txBody>
      </p:sp>
      <p:pic>
        <p:nvPicPr>
          <p:cNvPr id="224261" name="Picture 5" descr="img0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0205" y="2949147"/>
            <a:ext cx="7998942" cy="384707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224262" name="Picture 6" descr="dbe42347cd8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8735" y="2949148"/>
            <a:ext cx="2232453" cy="1968842"/>
          </a:xfrm>
          <a:prstGeom prst="rect">
            <a:avLst/>
          </a:prstGeom>
          <a:noFill/>
        </p:spPr>
      </p:pic>
      <p:pic>
        <p:nvPicPr>
          <p:cNvPr id="224263" name="Picture 7" descr="a12a8518b6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5937" y="3091250"/>
            <a:ext cx="1631091" cy="1684638"/>
          </a:xfrm>
          <a:prstGeom prst="rect">
            <a:avLst/>
          </a:prstGeom>
          <a:noFill/>
        </p:spPr>
      </p:pic>
      <p:pic>
        <p:nvPicPr>
          <p:cNvPr id="8" name="Picture 2" descr="https://ds04.infourok.ru/uploads/ex/0022/000b71d1-fb9ba635/img2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072" r="4603" b="22920"/>
          <a:stretch/>
        </p:blipFill>
        <p:spPr bwMode="auto">
          <a:xfrm>
            <a:off x="5428735" y="4917990"/>
            <a:ext cx="2100649" cy="107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588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404813"/>
            <a:ext cx="7793038" cy="984250"/>
          </a:xfrm>
        </p:spPr>
        <p:txBody>
          <a:bodyPr/>
          <a:lstStyle/>
          <a:p>
            <a:r>
              <a:rPr lang="ru-RU" sz="2400" dirty="0"/>
              <a:t>ЗВУКОВОЙ </a:t>
            </a:r>
            <a:r>
              <a:rPr lang="ru-RU" sz="2400" dirty="0" smtClean="0"/>
              <a:t>АНАЛИЗ СЛОВ </a:t>
            </a:r>
            <a:r>
              <a:rPr lang="ru-RU" sz="2400" dirty="0"/>
              <a:t>С ИЗУЧЕННЫМИ </a:t>
            </a:r>
            <a:r>
              <a:rPr lang="ru-RU" sz="2400" dirty="0" smtClean="0"/>
              <a:t>ЗВУКАМИ</a:t>
            </a:r>
            <a:endParaRPr lang="ru-RU" sz="2400" dirty="0"/>
          </a:p>
        </p:txBody>
      </p:sp>
      <p:pic>
        <p:nvPicPr>
          <p:cNvPr id="7" name="Picture 2" descr="https://prezentacii.info/wp-content/uploads/2021/01/Y8fZAMjQXdTmBUMd/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629" y="2036635"/>
            <a:ext cx="5159230" cy="401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s05.infourok.ru/uploads/ex/0908/00119537-806dcab2/im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5" y="1389063"/>
            <a:ext cx="4832323" cy="390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086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659" y="1"/>
            <a:ext cx="9334682" cy="124850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различение фонем и развитие навыков анализа и 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синтеза.</a:t>
            </a: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578" y="733168"/>
            <a:ext cx="10709221" cy="5442781"/>
          </a:xfrm>
        </p:spPr>
        <p:txBody>
          <a:bodyPr>
            <a:normAutofit fontScale="25000" lnSpcReduction="20000"/>
          </a:bodyPr>
          <a:lstStyle/>
          <a:p>
            <a:pPr lvl="0" fontAlgn="t"/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t"/>
            <a:r>
              <a:rPr lang="ru-RU" sz="9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sz="9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наиболее распространенных игр на эту тему — подбор слов на определенную </a:t>
            </a:r>
            <a:r>
              <a:rPr lang="ru-RU" sz="9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букву (звук). </a:t>
            </a:r>
            <a:r>
              <a:rPr lang="ru-RU" sz="9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сможет придумать больше слов, тот и выиграл.</a:t>
            </a:r>
          </a:p>
          <a:p>
            <a:pPr lvl="0" fontAlgn="t"/>
            <a:r>
              <a:rPr lang="ru-RU" sz="9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вариант — разновидность игры в города. Надо придумать слово, которое начинается на последнюю </a:t>
            </a:r>
            <a:r>
              <a:rPr lang="ru-RU" sz="9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букву (звук) </a:t>
            </a:r>
            <a:r>
              <a:rPr lang="ru-RU" sz="9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предыдущего (автобус — слива — апельсин).</a:t>
            </a:r>
          </a:p>
          <a:p>
            <a:pPr lvl="0" fontAlgn="t"/>
            <a:r>
              <a:rPr lang="ru-RU" sz="9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слово». </a:t>
            </a:r>
            <a:r>
              <a:rPr lang="ru-RU" sz="9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говорит буквы слова по отдельности (Р-Ы-Б-А), а ребенок должен назвать слово целиком. А можно поиграть и наоборот, чтобы дети называли буквы.</a:t>
            </a:r>
          </a:p>
          <a:p>
            <a:pPr lvl="0" fontAlgn="t"/>
            <a:r>
              <a:rPr lang="ru-RU" sz="9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карточками</a:t>
            </a:r>
            <a:r>
              <a:rPr lang="ru-RU" sz="9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 набора картинок ребенок должен найти изображение предмета, в котором заданный звук находится в начале слова, в конце, в середине. Например, Р — Река, </a:t>
            </a:r>
            <a:r>
              <a:rPr lang="ru-RU" sz="9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тигР</a:t>
            </a:r>
            <a:r>
              <a:rPr lang="ru-RU" sz="9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матРос</a:t>
            </a:r>
            <a:r>
              <a:rPr lang="ru-RU" sz="9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t"/>
            <a:r>
              <a:rPr lang="ru-RU" sz="9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«Какой звук общий» </a:t>
            </a:r>
            <a:r>
              <a:rPr lang="ru-RU" sz="9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взрослый произносит несколько слов, а ребенок должен сказать, какой звук есть во всех словах (кошка, шапка, клюшка — звук Ш).</a:t>
            </a:r>
          </a:p>
          <a:p>
            <a:endParaRPr lang="ru-RU" sz="7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077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/>
          <p:cNvSpPr>
            <a:spLocks noGrp="1" noChangeArrowheads="1"/>
          </p:cNvSpPr>
          <p:nvPr>
            <p:ph type="title"/>
          </p:nvPr>
        </p:nvSpPr>
        <p:spPr>
          <a:xfrm>
            <a:off x="271848" y="-1013253"/>
            <a:ext cx="9860693" cy="7068064"/>
          </a:xfrm>
        </p:spPr>
        <p:txBody>
          <a:bodyPr/>
          <a:lstStyle/>
          <a:p>
            <a:pPr algn="l"/>
            <a:r>
              <a:rPr lang="ru-RU" sz="2800" dirty="0"/>
              <a:t>Проводимые в указанной последовательности игры и упражнения способствуют развитию у детей слухового внимания и слуховой памяти, внимания к речи окружающих, помогают выработке тонких акустических дифференцировок, совершенствуют фонематические представления и подготавливают детей к дальнейшей планомерной работе по анализу звукового состава речи. С их помощью происходит постепенный переход от развития фонематического восприятия к работе над звуковым анализом.</a:t>
            </a:r>
          </a:p>
        </p:txBody>
      </p:sp>
      <p:pic>
        <p:nvPicPr>
          <p:cNvPr id="226309" name="Picture 5" descr="1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1934" y="3674075"/>
            <a:ext cx="3937687" cy="2968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4175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310446" cy="101990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ваши усилия были эффективными, воспользуйтесь следующими советами: </a:t>
            </a:r>
            <a:b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259" y="1019909"/>
            <a:ext cx="11171403" cy="5157054"/>
          </a:xfrm>
        </p:spPr>
        <p:txBody>
          <a:bodyPr>
            <a:normAutofit fontScale="25000" lnSpcReduction="20000"/>
          </a:bodyPr>
          <a:lstStyle/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Нe допускайте, чтобы ребенок скучал во время занятий. </a:t>
            </a:r>
          </a:p>
          <a:p>
            <a:r>
              <a:rPr lang="ru-RU" sz="9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Повторяйте упражнения. </a:t>
            </a:r>
          </a:p>
          <a:p>
            <a:r>
              <a:rPr lang="ru-RU" sz="9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проявляйте излишней тревоги по поводу недостаточных успехов и недостаточного продвижения вперед или даже некоторого регресса. </a:t>
            </a:r>
          </a:p>
          <a:p>
            <a:r>
              <a:rPr lang="ru-RU" sz="9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терпеливы, не спешите, не давайте ребенку задания, превышающие его интеллектуальные возможности. </a:t>
            </a:r>
          </a:p>
          <a:p>
            <a:r>
              <a:rPr lang="ru-RU" sz="9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занятиях с ребенком нужна мера. Не заставляйте ребенка делать упражнение, если он вертится, устал, расстроен; займитесь чем-то другим. </a:t>
            </a:r>
          </a:p>
          <a:p>
            <a:r>
              <a:rPr lang="ru-RU" sz="9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9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проведении занятий лучше выбирать игровую форму. </a:t>
            </a:r>
          </a:p>
          <a:p>
            <a:r>
              <a:rPr lang="ru-RU" sz="9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Избегайте </a:t>
            </a:r>
            <a:r>
              <a:rPr lang="ru-RU" sz="9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неодобрительной оценки, находите слова поддержки, чаще хвалите ребенка за его терпение, настойчивость и т.д. </a:t>
            </a:r>
            <a:r>
              <a:rPr lang="ru-RU" sz="9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Формируйте </a:t>
            </a:r>
            <a:r>
              <a:rPr lang="ru-RU" sz="9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него уверенность в своих силах. </a:t>
            </a:r>
          </a:p>
          <a:p>
            <a:endParaRPr lang="ru-RU" sz="96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613565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404813"/>
            <a:ext cx="7386638" cy="1803400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rgbClr val="F5FA20"/>
                </a:solidFill>
              </a:rPr>
              <a:t>            Спасибо за внимание!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 вам и больше веры в себя и возможности своего ребенка!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50885" name="Picture 5" descr="e3e64974ca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7389" y="2402378"/>
            <a:ext cx="5214552" cy="35081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6315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170330"/>
            <a:ext cx="9404723" cy="140053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 когда он формируется у детей фонематический слух ?</a:t>
            </a:r>
            <a:b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7782" y="1484851"/>
            <a:ext cx="9721571" cy="485828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год жизни: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ребенок проявляет сосредоточение на резкие звуки, затем прислушивается к более тихим шумам.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Три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месяца: малыш отыскивает взглядом источник звука, реагирует на него улыбкой, комплексом оживления. С удовольствием слушает музыку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                                        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месяца: ребенок начинает подражать звукам.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Шесть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месяцев: различает свое имя.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К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концу первого года жизни при нормальном развитии фонематического слуха малыш различает часто употребляемые слова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34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1565" y="125644"/>
            <a:ext cx="8654028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616" y="376518"/>
            <a:ext cx="11394830" cy="554018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2 годам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хорошо различать на слух все звуки речи, что свидетельствует о достаточном уровне развития фонематического слуха. В словах появляются стойкие звуковые замены.</a:t>
            </a:r>
            <a:endParaRPr lang="ru-RU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годам 6 месяцам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должен хорошо различать слова-паронимы (отличающиеся одним звуком: «почка-бочка», «коза-коса» и др.). </a:t>
            </a:r>
          </a:p>
          <a:p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3 годам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начинают появляться речевые кинестезии – ощущение от движения органов артикуляции. Начинается момент осознания управления органами артикуляции. Ребенок начинает различать не только слова-паронимы, но и слова, близкие по произношению («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уши-ужи»). 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850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548" y="0"/>
            <a:ext cx="10014312" cy="621254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год жизни: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фонематический слух совершенствуется, становится более дифференцированным. Ребенок уже владеет навыком различения сходных фонем на слух и в собственном произношении, что служит фундаментом для освоения звукового анализа и синтеза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Пятый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жизни: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звуковой анализ – умение определять последовательность и количество звуков в слове. Только обладая навыками анализа и синтеза, ребенок сможет успешно освоить чтение и письмо.    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5 годам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начинает развивать свою речь с помощью письма и чтения. 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19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фонематического 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слуха</a:t>
            </a:r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фонематического восприятия</a:t>
            </a:r>
            <a:endParaRPr lang="ru-RU" sz="36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9894" y="1543574"/>
            <a:ext cx="8880940" cy="44042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sz="3600" u="sng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1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Шесть </a:t>
            </a:r>
            <a:r>
              <a:rPr lang="ru-RU" sz="4100" u="sng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</a:t>
            </a:r>
            <a:r>
              <a:rPr lang="ru-RU" sz="41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этапов:</a:t>
            </a:r>
            <a:r>
              <a:rPr lang="ru-RU" sz="41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</a:p>
          <a:p>
            <a:pPr marL="0" indent="0">
              <a:buNone/>
            </a:pPr>
            <a:r>
              <a:rPr lang="ru-RU" sz="4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1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узнавание </a:t>
            </a:r>
            <a:r>
              <a:rPr lang="ru-RU" sz="4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неречевых звуков;                                                                                                 -различение высоты, силы, тембра голоса на материале одинаковых звуков, </a:t>
            </a:r>
            <a:r>
              <a:rPr lang="ru-RU" sz="4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звукокомплексов</a:t>
            </a:r>
            <a:r>
              <a:rPr lang="ru-RU" sz="4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слов, фраз;                                                                                                   -различение близких по звуковому составу слов;                                                              -различение слогов;                                                                                                     -различение </a:t>
            </a:r>
            <a:r>
              <a:rPr lang="ru-RU" sz="41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фонем;</a:t>
            </a:r>
          </a:p>
          <a:p>
            <a:pPr marL="0" indent="0">
              <a:buNone/>
            </a:pPr>
            <a:r>
              <a:rPr lang="ru-RU" sz="41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навыков элементарного звукового анализа и синтеза. </a:t>
            </a:r>
            <a:endParaRPr lang="ru-RU" sz="41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536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Узнавание неречевых звуков.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916114"/>
            <a:ext cx="7772400" cy="436935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>
                <a:latin typeface="+mj-lt"/>
              </a:rPr>
              <a:t>  </a:t>
            </a:r>
            <a:r>
              <a:rPr lang="ru-RU" dirty="0" smtClean="0">
                <a:latin typeface="+mj-lt"/>
              </a:rPr>
              <a:t>  </a:t>
            </a:r>
            <a:r>
              <a:rPr lang="ru-RU" sz="3600" dirty="0" smtClean="0">
                <a:latin typeface="+mj-lt"/>
              </a:rPr>
              <a:t>На </a:t>
            </a:r>
            <a:r>
              <a:rPr lang="ru-RU" sz="3600" dirty="0">
                <a:latin typeface="+mj-lt"/>
              </a:rPr>
              <a:t>этом этапе в процессе специальных игр и упражнений у детей развивается способность узнавать и различать неречевые звуки. Одновременно эти же занятия способствуют развитию слухового внимания и слуховой памяти.</a:t>
            </a:r>
          </a:p>
        </p:txBody>
      </p:sp>
    </p:spTree>
    <p:extLst>
      <p:ext uri="{BB962C8B-B14F-4D97-AF65-F5344CB8AC3E}">
        <p14:creationId xmlns:p14="http://schemas.microsoft.com/office/powerpoint/2010/main" val="359837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Другая 2">
      <a:dk1>
        <a:sysClr val="windowText" lastClr="000000"/>
      </a:dk1>
      <a:lt1>
        <a:srgbClr val="F8C6C6"/>
      </a:lt1>
      <a:dk2>
        <a:srgbClr val="40A7A2"/>
      </a:dk2>
      <a:lt2>
        <a:srgbClr val="EBEBEB"/>
      </a:lt2>
      <a:accent1>
        <a:srgbClr val="EC5654"/>
      </a:accent1>
      <a:accent2>
        <a:srgbClr val="EA6312"/>
      </a:accent2>
      <a:accent3>
        <a:srgbClr val="E6B729"/>
      </a:accent3>
      <a:accent4>
        <a:srgbClr val="6AAC90"/>
      </a:accent4>
      <a:accent5>
        <a:srgbClr val="95B6C5"/>
      </a:accent5>
      <a:accent6>
        <a:srgbClr val="D8BED7"/>
      </a:accent6>
      <a:hlink>
        <a:srgbClr val="F29865"/>
      </a:hlink>
      <a:folHlink>
        <a:srgbClr val="DDF2F1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10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798</TotalTime>
  <Words>2224</Words>
  <Application>Microsoft Office PowerPoint</Application>
  <PresentationFormat>Широкоэкранный</PresentationFormat>
  <Paragraphs>212</Paragraphs>
  <Slides>49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49</vt:i4>
      </vt:variant>
    </vt:vector>
  </HeadingPairs>
  <TitlesOfParts>
    <vt:vector size="72" baseType="lpstr">
      <vt:lpstr>Arial</vt:lpstr>
      <vt:lpstr>Arial Black</vt:lpstr>
      <vt:lpstr>Birch Std</vt:lpstr>
      <vt:lpstr>Calibri</vt:lpstr>
      <vt:lpstr>Century Gothic</vt:lpstr>
      <vt:lpstr>Comic Sans MS</vt:lpstr>
      <vt:lpstr>Tahoma</vt:lpstr>
      <vt:lpstr>Tempus Sans ITC</vt:lpstr>
      <vt:lpstr>Times New Roman</vt:lpstr>
      <vt:lpstr>Verdana</vt:lpstr>
      <vt:lpstr>Wingdings</vt:lpstr>
      <vt:lpstr>Wingdings 3</vt:lpstr>
      <vt:lpstr>Ион</vt:lpstr>
      <vt:lpstr>Слои</vt:lpstr>
      <vt:lpstr>Затмение</vt:lpstr>
      <vt:lpstr>Океан</vt:lpstr>
      <vt:lpstr>Клен</vt:lpstr>
      <vt:lpstr>Скругленный</vt:lpstr>
      <vt:lpstr>Занавес</vt:lpstr>
      <vt:lpstr>Палитра</vt:lpstr>
      <vt:lpstr>Текстура</vt:lpstr>
      <vt:lpstr>Пастель</vt:lpstr>
      <vt:lpstr>Кимоно</vt:lpstr>
      <vt:lpstr>Семинар-практикум  для родителей  «Развиваем фонематический слух дошкольника»                                                                                                                                                            Подготовили:                                                                           учителя-логопеды                                                                                             ГКДОУ «ДС № 31 «Сказка»                                                                                           Аряева М.А., Лайкова О.Н.   г. Невинномысск, 2021-2022 уч. г.</vt:lpstr>
      <vt:lpstr>Ошибки при письме:</vt:lpstr>
      <vt:lpstr>Что такое слух?  </vt:lpstr>
      <vt:lpstr>Презентация PowerPoint</vt:lpstr>
      <vt:lpstr> Как и когда он формируется у детей фонематический слух ? </vt:lpstr>
      <vt:lpstr>Презентация PowerPoint</vt:lpstr>
      <vt:lpstr>Презентация PowerPoint</vt:lpstr>
      <vt:lpstr>Развитие фонематического слуха и фонематического восприятия</vt:lpstr>
      <vt:lpstr>Узнавание неречевых звуков.</vt:lpstr>
      <vt:lpstr>Игры и упражнения для развития восприятия  неречевых звуков.Ивосприятия восприятия</vt:lpstr>
      <vt:lpstr>Цель: развитие слухового внимания и слуховой памяти на основе музыкальных инструментов.</vt:lpstr>
      <vt:lpstr>Тренировка восприятия уровня  громкости и силы звука. </vt:lpstr>
      <vt:lpstr>Цель: определение направления звука.</vt:lpstr>
      <vt:lpstr>Определить, где хлопнули.</vt:lpstr>
      <vt:lpstr>Цель: умение дифференцировать звуки с опорой на зрительное восприятие и без зрительной опоры</vt:lpstr>
      <vt:lpstr>Различение одинаковых слов, фраз, звукокомплексов и звуков по высоте, силе и тембру голоса.</vt:lpstr>
      <vt:lpstr>«АУ»</vt:lpstr>
      <vt:lpstr>«УЛИТОЧКА»</vt:lpstr>
      <vt:lpstr>УЛАВЛИВАЙ ШЕПОТ.</vt:lpstr>
      <vt:lpstr>НАЙДИ КАРТИНКУ</vt:lpstr>
      <vt:lpstr>ТРИ МЕДВЕДЯ</vt:lpstr>
      <vt:lpstr>Различение слов, близких по звуковому составу.</vt:lpstr>
      <vt:lpstr>Упражнения на умение различать слова,  близкие по звучанию. </vt:lpstr>
      <vt:lpstr>СЛОВА-ПЕРЕВЁРТЫШИ</vt:lpstr>
      <vt:lpstr>«ПУТАНИЦА»</vt:lpstr>
      <vt:lpstr>ПОДБЕРИ ПОХОЖИЕ СЛОВА</vt:lpstr>
      <vt:lpstr>ПРОТЯНИ ВЕРЕВОЧКИ</vt:lpstr>
      <vt:lpstr>НЕЗНАЙКИНЫ СТИХИ.</vt:lpstr>
      <vt:lpstr>ДИФФЕРЕНЦИАЦИЯ СЛОГОВ</vt:lpstr>
      <vt:lpstr>Игры для обучения восприятию длины слов и различению слогов. </vt:lpstr>
      <vt:lpstr>*воспроизведение слогового ряда со сменой ударного слога *воспроизведение слоговых сочетаний с общим согласным и разными гласными звуками *воспроизведение слоговых сочетаний с общими гласными и разными согласными звуками *воспроизведение слоговых сочетаний с согласными звуками, различающимися по глухости-звонкости: по два слога; по три слога *воспроизведение слоговых сочетаний с согласными звуками, различающихся по твердости-мягкости *воспроизведение слоговых сочетаний с общим стечением двух согласных звуков и разными гласными</vt:lpstr>
      <vt:lpstr>Презентация PowerPoint</vt:lpstr>
      <vt:lpstr>ДИФФЕРЕНЦИАЦИЯ ФОНЕМ</vt:lpstr>
      <vt:lpstr>«Гласный звук услышат ушки, мяч взлетает над макушкой»</vt:lpstr>
      <vt:lpstr>«Разноцветные мячи»</vt:lpstr>
      <vt:lpstr>РАЗВИТИЕ НАВЫКОВ ЭЛЕМЕНТАРНОГО ЗВУКОВОГО АНАЛИЗА</vt:lpstr>
      <vt:lpstr>«Слог да слог - и будет слово» «Мяч поймай - слово составляй» «Встречу слово на дороге - разобью его на слоги»</vt:lpstr>
      <vt:lpstr>Далее дети учатся анализировать гласные звуки, выполняя упражнения.</vt:lpstr>
      <vt:lpstr>ВЫДЕЛЕНИЕ ЗАДАННОГО ГЛАСНОГО В СЛОВЕ</vt:lpstr>
      <vt:lpstr>ВЫДЕЛЕНИЕ ЗАДАННОГО ГЛАСНОГО В СЛОВЕ</vt:lpstr>
      <vt:lpstr>Затем приступают к анализу согласных звуков. При этом должна соблюдаться определённая последовательность: сначала нужно учить выделять последний согласный звук в слове, легче всего это сделать, если в конце стоит глухой взрывной согласный.</vt:lpstr>
      <vt:lpstr>ИГРЫ НА ОПРЕДЕЛЕНИЕ МЕСТА ЗАДАННОГО ЗВУКА В СЛОВЕ</vt:lpstr>
      <vt:lpstr>ДИФФЕРЕНЦИАЦИЯ ТВЕРДЫХ И МЯГКИХ СОГЛАСНЫХ</vt:lpstr>
      <vt:lpstr>ЗВУКОВОЙ АНАЛИЗ ТРЁХЗВУКОВЫХ СЛОВ С ИЗУЧЕННЫМИ ЗВУКАМИ</vt:lpstr>
      <vt:lpstr>ЗВУКОВОЙ АНАЛИЗ СЛОВ С ИЗУЧЕННЫМИ ЗВУКАМИ</vt:lpstr>
      <vt:lpstr>Упражнения на различение фонем и развитие навыков анализа и синтеза. </vt:lpstr>
      <vt:lpstr>Проводимые в указанной последовательности игры и упражнения способствуют развитию у детей слухового внимания и слуховой памяти, внимания к речи окружающих, помогают выработке тонких акустических дифференцировок, совершенствуют фонематические представления и подготавливают детей к дальнейшей планомерной работе по анализу звукового состава речи. С их помощью происходит постепенный переход от развития фонематического восприятия к работе над звуковым анализом.</vt:lpstr>
      <vt:lpstr>Чтобы ваши усилия были эффективными, воспользуйтесь следующими советами:  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Семинар-практикум для родителей старших дошкольников                                   «Развитие фонематического слуха у детей» </dc:title>
  <dc:creator>Microsoft Office</dc:creator>
  <cp:lastModifiedBy>Марина</cp:lastModifiedBy>
  <cp:revision>71</cp:revision>
  <dcterms:created xsi:type="dcterms:W3CDTF">2018-10-14T11:50:43Z</dcterms:created>
  <dcterms:modified xsi:type="dcterms:W3CDTF">2022-02-02T12:46:11Z</dcterms:modified>
</cp:coreProperties>
</file>