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57"/>
  </p:notesMasterIdLst>
  <p:sldIdLst>
    <p:sldId id="256" r:id="rId2"/>
    <p:sldId id="257" r:id="rId3"/>
    <p:sldId id="258" r:id="rId4"/>
    <p:sldId id="259" r:id="rId5"/>
    <p:sldId id="260" r:id="rId6"/>
    <p:sldId id="301" r:id="rId7"/>
    <p:sldId id="261" r:id="rId8"/>
    <p:sldId id="262" r:id="rId9"/>
    <p:sldId id="263" r:id="rId10"/>
    <p:sldId id="264" r:id="rId11"/>
    <p:sldId id="265" r:id="rId12"/>
    <p:sldId id="302" r:id="rId13"/>
    <p:sldId id="303" r:id="rId14"/>
    <p:sldId id="267" r:id="rId15"/>
    <p:sldId id="290" r:id="rId16"/>
    <p:sldId id="289" r:id="rId17"/>
    <p:sldId id="310" r:id="rId18"/>
    <p:sldId id="313" r:id="rId19"/>
    <p:sldId id="298" r:id="rId20"/>
    <p:sldId id="314" r:id="rId21"/>
    <p:sldId id="269" r:id="rId22"/>
    <p:sldId id="328" r:id="rId23"/>
    <p:sldId id="270" r:id="rId24"/>
    <p:sldId id="271" r:id="rId25"/>
    <p:sldId id="272" r:id="rId26"/>
    <p:sldId id="274" r:id="rId27"/>
    <p:sldId id="275" r:id="rId28"/>
    <p:sldId id="276" r:id="rId29"/>
    <p:sldId id="268" r:id="rId30"/>
    <p:sldId id="321" r:id="rId31"/>
    <p:sldId id="315" r:id="rId32"/>
    <p:sldId id="316" r:id="rId33"/>
    <p:sldId id="317" r:id="rId34"/>
    <p:sldId id="318" r:id="rId35"/>
    <p:sldId id="319" r:id="rId36"/>
    <p:sldId id="320" r:id="rId37"/>
    <p:sldId id="304" r:id="rId38"/>
    <p:sldId id="322" r:id="rId39"/>
    <p:sldId id="323" r:id="rId40"/>
    <p:sldId id="312" r:id="rId41"/>
    <p:sldId id="311" r:id="rId42"/>
    <p:sldId id="305" r:id="rId43"/>
    <p:sldId id="273" r:id="rId44"/>
    <p:sldId id="324" r:id="rId45"/>
    <p:sldId id="325" r:id="rId46"/>
    <p:sldId id="306" r:id="rId47"/>
    <p:sldId id="307" r:id="rId48"/>
    <p:sldId id="326" r:id="rId49"/>
    <p:sldId id="308" r:id="rId50"/>
    <p:sldId id="296" r:id="rId51"/>
    <p:sldId id="327" r:id="rId52"/>
    <p:sldId id="297" r:id="rId53"/>
    <p:sldId id="278" r:id="rId54"/>
    <p:sldId id="279" r:id="rId55"/>
    <p:sldId id="280" r:id="rId5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5F2AC7-E8B8-42F4-9586-1089619E8298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794D9-E23D-4972-A7BB-19B04AC432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512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0613" y="933450"/>
            <a:ext cx="4487862" cy="3365500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032006" y="4624423"/>
            <a:ext cx="4611390" cy="276999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0613" y="933450"/>
            <a:ext cx="4487862" cy="3365500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032006" y="4624423"/>
            <a:ext cx="4611390" cy="276999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0613" y="933450"/>
            <a:ext cx="4487862" cy="3365500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032006" y="4624423"/>
            <a:ext cx="4611390" cy="276999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0613" y="933450"/>
            <a:ext cx="4487862" cy="3365500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032006" y="4624423"/>
            <a:ext cx="4611390" cy="276999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0613" y="933450"/>
            <a:ext cx="4487862" cy="3365500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032006" y="4624423"/>
            <a:ext cx="4611390" cy="276999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0613" y="933450"/>
            <a:ext cx="4487862" cy="3365500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032006" y="4624423"/>
            <a:ext cx="4611390" cy="276999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0613" y="933450"/>
            <a:ext cx="4487862" cy="3365500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032006" y="4624423"/>
            <a:ext cx="4611390" cy="276999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0613" y="933450"/>
            <a:ext cx="4487862" cy="3365500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032006" y="4624423"/>
            <a:ext cx="4611390" cy="276999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0613" y="933450"/>
            <a:ext cx="4487862" cy="3365500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032006" y="4624423"/>
            <a:ext cx="4611390" cy="276999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0613" y="933450"/>
            <a:ext cx="4487862" cy="3365500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032006" y="4624423"/>
            <a:ext cx="4611390" cy="276999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0613" y="933450"/>
            <a:ext cx="4487862" cy="3365500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032006" y="4624423"/>
            <a:ext cx="4611390" cy="276999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0613" y="933450"/>
            <a:ext cx="4487862" cy="3365500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032006" y="4624423"/>
            <a:ext cx="4611390" cy="276999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0613" y="933450"/>
            <a:ext cx="4487862" cy="3365500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032006" y="4624423"/>
            <a:ext cx="4611390" cy="276999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0613" y="933450"/>
            <a:ext cx="4487862" cy="3365500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032006" y="4624423"/>
            <a:ext cx="4611390" cy="276999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0613" y="933450"/>
            <a:ext cx="4487862" cy="3365500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032006" y="4624423"/>
            <a:ext cx="4611390" cy="276999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0613" y="933450"/>
            <a:ext cx="4487862" cy="3365500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032006" y="4624423"/>
            <a:ext cx="4611390" cy="276999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0613" y="933450"/>
            <a:ext cx="4487862" cy="3365500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032006" y="4624423"/>
            <a:ext cx="4611390" cy="276999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0613" y="933450"/>
            <a:ext cx="4487862" cy="3365500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032006" y="4624423"/>
            <a:ext cx="4611390" cy="276999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0613" y="933450"/>
            <a:ext cx="4487862" cy="3365500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032006" y="4624423"/>
            <a:ext cx="4611390" cy="276999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0613" y="933450"/>
            <a:ext cx="4487862" cy="3365500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032006" y="4624423"/>
            <a:ext cx="4611390" cy="276999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0613" y="933450"/>
            <a:ext cx="4487862" cy="3365500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032006" y="4624423"/>
            <a:ext cx="4611390" cy="276999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5B106E36-FD25-4E2D-B0AA-010F637433A0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ABC8E-142D-4B9E-8292-1DE925D4FB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98335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DB829-7259-445E-8553-A8EFA13E3C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64648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5B106E36-FD25-4E2D-B0AA-010F637433A0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5B106E36-FD25-4E2D-B0AA-010F637433A0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5B106E36-FD25-4E2D-B0AA-010F637433A0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10.04.2022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ru.wikipedia.org/wiki/%D0%A4%D0%B0%D0%B9%D0%BB:ISS_insignia.svg" TargetMode="Externa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E4AD4F6-6B72-403E-BDBE-F86B727F6D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65"/>
          <a:stretch/>
        </p:blipFill>
        <p:spPr bwMode="auto">
          <a:xfrm>
            <a:off x="107504" y="182076"/>
            <a:ext cx="9144000" cy="565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2"/>
          <p:cNvSpPr txBox="1"/>
          <p:nvPr/>
        </p:nvSpPr>
        <p:spPr>
          <a:xfrm>
            <a:off x="253869" y="2847457"/>
            <a:ext cx="8491275" cy="696460"/>
          </a:xfrm>
          <a:prstGeom prst="rect">
            <a:avLst/>
          </a:prstGeom>
          <a:noFill/>
          <a:ln>
            <a:noFill/>
          </a:ln>
        </p:spPr>
        <p:txBody>
          <a:bodyPr vert="horz" wrap="square" lIns="80092" tIns="40062" rIns="80092" bIns="40062" anchor="t" anchorCtr="1" compatLnSpc="1">
            <a:spAutoFit/>
          </a:bodyPr>
          <a:lstStyle/>
          <a:p>
            <a:pPr algn="ctr" defTabSz="80114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600" b="1" kern="0" dirty="0">
                <a:solidFill>
                  <a:srgbClr val="FFFF00"/>
                </a:solidFill>
                <a:latin typeface="Palatino Linotype"/>
              </a:rPr>
              <a:t>«ПОКОРЕНИЕ КОСМОСА</a:t>
            </a:r>
            <a:r>
              <a:rPr lang="ru-RU" sz="4000" b="1" kern="0" dirty="0">
                <a:solidFill>
                  <a:srgbClr val="FFFF00"/>
                </a:solidFill>
                <a:latin typeface="Palatino Linotype"/>
              </a:rPr>
              <a:t>»</a:t>
            </a:r>
          </a:p>
        </p:txBody>
      </p:sp>
      <p:sp>
        <p:nvSpPr>
          <p:cNvPr id="3" name="Прямоугольник 4"/>
          <p:cNvSpPr/>
          <p:nvPr/>
        </p:nvSpPr>
        <p:spPr>
          <a:xfrm>
            <a:off x="195730" y="182076"/>
            <a:ext cx="8752540" cy="41952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80151" tIns="40095" rIns="80151" bIns="40095" anchor="t" anchorCtr="1" compatLnSpc="1">
            <a:spAutoFit/>
          </a:bodyPr>
          <a:lstStyle/>
          <a:p>
            <a:pPr algn="ctr" defTabSz="80196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200" b="1" kern="0" dirty="0">
                <a:solidFill>
                  <a:srgbClr val="FFFF00"/>
                </a:solidFill>
                <a:latin typeface="Palatino Linotype"/>
              </a:rPr>
              <a:t>ГКДОУ «ДС №31 «Сказка»</a:t>
            </a:r>
            <a:endParaRPr lang="ru-RU" sz="2200" kern="0" dirty="0">
              <a:solidFill>
                <a:srgbClr val="000000"/>
              </a:solidFill>
            </a:endParaRPr>
          </a:p>
        </p:txBody>
      </p:sp>
      <p:sp>
        <p:nvSpPr>
          <p:cNvPr id="5" name="Прямоугольник 6"/>
          <p:cNvSpPr/>
          <p:nvPr/>
        </p:nvSpPr>
        <p:spPr>
          <a:xfrm>
            <a:off x="5065489" y="4581128"/>
            <a:ext cx="4115000" cy="75808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80151" tIns="40095" rIns="80151" bIns="40095" anchor="t" anchorCtr="0" compatLnSpc="1">
            <a:spAutoFit/>
          </a:bodyPr>
          <a:lstStyle/>
          <a:p>
            <a:pPr defTabSz="80196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200" b="1" kern="0" dirty="0">
                <a:solidFill>
                  <a:srgbClr val="FFFF00"/>
                </a:solidFill>
                <a:latin typeface="Palatino Linotype"/>
              </a:rPr>
              <a:t>Подготовила: воспитатель </a:t>
            </a:r>
          </a:p>
          <a:p>
            <a:pPr defTabSz="80196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200" b="1" kern="0" dirty="0">
                <a:solidFill>
                  <a:srgbClr val="FFFF00"/>
                </a:solidFill>
                <a:latin typeface="Palatino Linotype"/>
              </a:rPr>
              <a:t>Моисеенко Ю.М.</a:t>
            </a:r>
          </a:p>
        </p:txBody>
      </p:sp>
      <p:sp>
        <p:nvSpPr>
          <p:cNvPr id="8" name="Прямоугольник 6">
            <a:extLst>
              <a:ext uri="{FF2B5EF4-FFF2-40B4-BE49-F238E27FC236}">
                <a16:creationId xmlns:a16="http://schemas.microsoft.com/office/drawing/2014/main" id="{98A3959C-E4CE-43B3-B23D-515F57CC8FCB}"/>
              </a:ext>
            </a:extLst>
          </p:cNvPr>
          <p:cNvSpPr/>
          <p:nvPr/>
        </p:nvSpPr>
        <p:spPr>
          <a:xfrm>
            <a:off x="2988267" y="6256397"/>
            <a:ext cx="4115000" cy="41952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80151" tIns="40095" rIns="80151" bIns="40095" anchor="t" anchorCtr="0" compatLnSpc="1">
            <a:spAutoFit/>
          </a:bodyPr>
          <a:lstStyle/>
          <a:p>
            <a:pPr defTabSz="80196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200" b="1" kern="0" dirty="0">
                <a:solidFill>
                  <a:srgbClr val="FFFF00"/>
                </a:solidFill>
                <a:latin typeface="Palatino Linotype"/>
              </a:rPr>
              <a:t>г. Невинномысск, 2022 г.</a:t>
            </a:r>
          </a:p>
        </p:txBody>
      </p:sp>
    </p:spTree>
    <p:extLst>
      <p:ext uri="{BB962C8B-B14F-4D97-AF65-F5344CB8AC3E}">
        <p14:creationId xmlns:p14="http://schemas.microsoft.com/office/powerpoint/2010/main" val="3204127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1050" y="5179823"/>
            <a:ext cx="8687222" cy="1437937"/>
          </a:xfrm>
          <a:prstGeom prst="rect">
            <a:avLst/>
          </a:prstGeom>
          <a:noFill/>
          <a:ln>
            <a:noFill/>
          </a:ln>
        </p:spPr>
        <p:txBody>
          <a:bodyPr vert="horz" wrap="square" lIns="80491" tIns="40259" rIns="80491" bIns="40259" anchor="t" anchorCtr="1" compatLnSpc="1">
            <a:spAutoFit/>
          </a:bodyPr>
          <a:lstStyle/>
          <a:p>
            <a:pPr algn="ctr" defTabSz="80480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200" b="1" kern="0">
                <a:solidFill>
                  <a:srgbClr val="FFFF00"/>
                </a:solidFill>
                <a:latin typeface="Palatino Linotype"/>
              </a:rPr>
              <a:t>4 октября 1957 года</a:t>
            </a:r>
          </a:p>
          <a:p>
            <a:pPr algn="ctr" defTabSz="80480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200" b="1" kern="0">
                <a:solidFill>
                  <a:srgbClr val="FFFF00"/>
                </a:solidFill>
                <a:latin typeface="Palatino Linotype"/>
              </a:rPr>
              <a:t>считается началом космической эры.</a:t>
            </a:r>
          </a:p>
          <a:p>
            <a:pPr algn="ctr" defTabSz="80480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200" b="1" kern="0">
                <a:solidFill>
                  <a:srgbClr val="FFFF00"/>
                </a:solidFill>
                <a:latin typeface="Palatino Linotype"/>
              </a:rPr>
              <a:t>Был осуществлен запуск первого космического аппарата  - искусственного спутника Земли.</a:t>
            </a:r>
          </a:p>
        </p:txBody>
      </p:sp>
      <p:pic>
        <p:nvPicPr>
          <p:cNvPr id="3" name="Picture 2" descr="https://nsportal.ru/sites/default/files/2015/03/19/sirotkina_mariya_3b_-_1mesto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75771" y="946954"/>
            <a:ext cx="6662385" cy="397014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261050" y="293428"/>
            <a:ext cx="8687222" cy="41881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80523" tIns="40275" rIns="80523" bIns="40275" anchor="t" anchorCtr="1" compatLnSpc="1">
            <a:spAutoFit/>
          </a:bodyPr>
          <a:lstStyle/>
          <a:p>
            <a:pPr algn="ctr" defTabSz="805627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200" b="1" kern="0">
                <a:solidFill>
                  <a:srgbClr val="FFFF00"/>
                </a:solidFill>
                <a:latin typeface="Palatino Linotype"/>
              </a:rPr>
              <a:t>Как мы покоряли космос</a:t>
            </a:r>
            <a:endParaRPr lang="ru-RU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735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5429264"/>
            <a:ext cx="8537144" cy="1088879"/>
          </a:xfrm>
          <a:prstGeom prst="rect">
            <a:avLst/>
          </a:prstGeom>
          <a:noFill/>
          <a:ln>
            <a:noFill/>
          </a:ln>
        </p:spPr>
        <p:txBody>
          <a:bodyPr vert="horz" wrap="square" lIns="80574" tIns="40300" rIns="80574" bIns="40300" anchor="t" anchorCtr="1" compatLnSpc="1">
            <a:spAutoFit/>
          </a:bodyPr>
          <a:lstStyle/>
          <a:p>
            <a:pPr algn="ctr" defTabSz="80563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200" b="1" kern="0" dirty="0">
                <a:solidFill>
                  <a:srgbClr val="FFFF00"/>
                </a:solidFill>
                <a:latin typeface="Palatino Linotype"/>
              </a:rPr>
              <a:t>С этого моменты в космос были запущены </a:t>
            </a:r>
          </a:p>
          <a:p>
            <a:pPr algn="ctr" defTabSz="80563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200" b="1" kern="0" dirty="0">
                <a:solidFill>
                  <a:srgbClr val="FFFF00"/>
                </a:solidFill>
                <a:latin typeface="Palatino Linotype"/>
              </a:rPr>
              <a:t>тысячи спутников. Спутники на орбите Земли </a:t>
            </a:r>
          </a:p>
          <a:p>
            <a:pPr algn="ctr" defTabSz="80563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200" b="1" kern="0" dirty="0">
                <a:solidFill>
                  <a:srgbClr val="FFFF00"/>
                </a:solidFill>
                <a:latin typeface="Palatino Linotype"/>
              </a:rPr>
              <a:t>выполняют много разной работы.</a:t>
            </a:r>
          </a:p>
        </p:txBody>
      </p:sp>
      <p:pic>
        <p:nvPicPr>
          <p:cNvPr id="3" name="Picture 2" descr="https://avatars.mds.yandex.net/get-pdb/1221986/d1086f80-d55a-4982-a747-5daab917306f/s1200"/>
          <p:cNvPicPr>
            <a:picLocks noChangeAspect="1"/>
          </p:cNvPicPr>
          <p:nvPr/>
        </p:nvPicPr>
        <p:blipFill>
          <a:blip r:embed="rId3"/>
          <a:srcRect t="3004"/>
          <a:stretch>
            <a:fillRect/>
          </a:stretch>
        </p:blipFill>
        <p:spPr>
          <a:xfrm>
            <a:off x="1331640" y="923272"/>
            <a:ext cx="6662385" cy="43329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7272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Содержимое 2">
            <a:extLst>
              <a:ext uri="{FF2B5EF4-FFF2-40B4-BE49-F238E27FC236}">
                <a16:creationId xmlns:a16="http://schemas.microsoft.com/office/drawing/2014/main" id="{7AD861BD-B824-487B-834E-08BB5A6907F3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21171" y="607219"/>
            <a:ext cx="4429125" cy="5786438"/>
          </a:xfrm>
        </p:spPr>
        <p:txBody>
          <a:bodyPr>
            <a:normAutofit/>
          </a:bodyPr>
          <a:lstStyle/>
          <a:p>
            <a:pPr algn="just" eaLnBrk="1" hangingPunct="1">
              <a:buFont typeface="Arial" panose="020B0604020202020204" pitchFamily="34" charset="0"/>
              <a:buNone/>
            </a:pPr>
            <a:r>
              <a:rPr lang="ru-RU" altLang="ru-RU" sz="2400" dirty="0"/>
              <a:t>   		</a:t>
            </a:r>
            <a:r>
              <a:rPr lang="ru-RU" altLang="ru-RU" sz="2200" b="1" kern="0" dirty="0">
                <a:solidFill>
                  <a:srgbClr val="FFFF00"/>
                </a:solidFill>
                <a:latin typeface="Palatino Linotype"/>
              </a:rPr>
              <a:t>Прежде чем человек полетел в космос, там побывали животные.</a:t>
            </a:r>
          </a:p>
          <a:p>
            <a:pPr algn="just" eaLnBrk="1" hangingPunct="1">
              <a:buFont typeface="Arial" panose="020B0604020202020204" pitchFamily="34" charset="0"/>
              <a:buNone/>
            </a:pPr>
            <a:r>
              <a:rPr lang="ru-RU" altLang="ru-RU" sz="2200" b="1" kern="0" dirty="0">
                <a:solidFill>
                  <a:srgbClr val="FFFF00"/>
                </a:solidFill>
                <a:latin typeface="Palatino Linotype"/>
              </a:rPr>
              <a:t>   		</a:t>
            </a:r>
            <a:r>
              <a:rPr lang="ru-RU" sz="2200" b="1" kern="0" dirty="0">
                <a:solidFill>
                  <a:srgbClr val="FFFF00"/>
                </a:solidFill>
                <a:latin typeface="Palatino Linotype"/>
              </a:rPr>
              <a:t> В 1957 году на втором искусственном спутнике в космос отправилось первое земное существо - собака Лайка.</a:t>
            </a:r>
            <a:endParaRPr lang="ru-RU" altLang="ru-RU" sz="2200" b="1" kern="0" dirty="0">
              <a:solidFill>
                <a:srgbClr val="FFFF00"/>
              </a:solidFill>
              <a:latin typeface="Palatino Linotype"/>
            </a:endParaRPr>
          </a:p>
          <a:p>
            <a:pPr algn="just" eaLnBrk="1" hangingPunct="1">
              <a:buFont typeface="Arial" panose="020B0604020202020204" pitchFamily="34" charset="0"/>
              <a:buNone/>
            </a:pPr>
            <a:r>
              <a:rPr lang="ru-RU" altLang="ru-RU" sz="2200" b="1" kern="0" dirty="0">
                <a:solidFill>
                  <a:srgbClr val="FFFF00"/>
                </a:solidFill>
                <a:latin typeface="Palatino Linotype"/>
              </a:rPr>
              <a:t>    		В то время люди ещё очень мало знали о космосе, а космические аппараты ещё не умели возвращать с орбиты.</a:t>
            </a:r>
            <a:r>
              <a:rPr lang="ru-RU" sz="2200" b="1" kern="0" dirty="0">
                <a:solidFill>
                  <a:srgbClr val="FFFF00"/>
                </a:solidFill>
                <a:latin typeface="Palatino Linotype"/>
              </a:rPr>
              <a:t> </a:t>
            </a:r>
            <a:r>
              <a:rPr lang="ru-RU" altLang="ru-RU" sz="2200" b="1" kern="0" dirty="0">
                <a:solidFill>
                  <a:srgbClr val="FFFF00"/>
                </a:solidFill>
                <a:latin typeface="Palatino Linotype"/>
              </a:rPr>
              <a:t>Поэтому Лайка навсегда осталась в космическом пространстве. </a:t>
            </a:r>
          </a:p>
          <a:p>
            <a:pPr eaLnBrk="1" hangingPunct="1"/>
            <a:endParaRPr lang="ru-RU" altLang="ru-RU" dirty="0"/>
          </a:p>
        </p:txBody>
      </p:sp>
      <p:pic>
        <p:nvPicPr>
          <p:cNvPr id="5124" name="Picture 2">
            <a:extLst>
              <a:ext uri="{FF2B5EF4-FFF2-40B4-BE49-F238E27FC236}">
                <a16:creationId xmlns:a16="http://schemas.microsoft.com/office/drawing/2014/main" id="{2CA660D9-DD36-4B0F-8847-CBA62659B669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4877" y="607219"/>
            <a:ext cx="3983037" cy="5643562"/>
          </a:xfr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>
            <a:extLst>
              <a:ext uri="{FF2B5EF4-FFF2-40B4-BE49-F238E27FC236}">
                <a16:creationId xmlns:a16="http://schemas.microsoft.com/office/drawing/2014/main" id="{B931D3FB-667B-4216-BC6F-70E413645B59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23928" y="867903"/>
            <a:ext cx="4705350" cy="2714625"/>
          </a:xfrm>
        </p:spPr>
      </p:pic>
      <p:sp>
        <p:nvSpPr>
          <p:cNvPr id="7" name="Содержимое 6">
            <a:extLst>
              <a:ext uri="{FF2B5EF4-FFF2-40B4-BE49-F238E27FC236}">
                <a16:creationId xmlns:a16="http://schemas.microsoft.com/office/drawing/2014/main" id="{4F961D04-E5D1-48A8-AF2C-98E152723227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23528" y="3714749"/>
            <a:ext cx="8215313" cy="2011362"/>
          </a:xfrm>
        </p:spPr>
        <p:txBody>
          <a:bodyPr rtlCol="0">
            <a:normAutofit fontScale="25000" lnSpcReduction="20000"/>
          </a:bodyPr>
          <a:lstStyle/>
          <a:p>
            <a:pPr algn="just" eaLnBrk="1" fontAlgn="auto" hangingPunct="1">
              <a:lnSpc>
                <a:spcPct val="17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/>
              <a:t>     	</a:t>
            </a:r>
            <a:r>
              <a:rPr lang="ru-RU" sz="9600" b="1" kern="0" dirty="0">
                <a:solidFill>
                  <a:srgbClr val="FFFF00"/>
                </a:solidFill>
                <a:latin typeface="Palatino Linotype"/>
              </a:rPr>
              <a:t>Через 3 года после неудачного  полета собаки Лайки, в космос отправляются уже две собаки – Белка и Стрелка.</a:t>
            </a:r>
          </a:p>
          <a:p>
            <a:pPr algn="just" eaLnBrk="1" fontAlgn="auto" hangingPunct="1">
              <a:lnSpc>
                <a:spcPct val="17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9600" b="1" kern="0" dirty="0">
                <a:solidFill>
                  <a:srgbClr val="FFFF00"/>
                </a:solidFill>
                <a:latin typeface="Palatino Linotype"/>
              </a:rPr>
              <a:t>     	В космосе они пробыли  всего один день и  удачно приземлились на Землю.</a:t>
            </a:r>
          </a:p>
        </p:txBody>
      </p:sp>
      <p:pic>
        <p:nvPicPr>
          <p:cNvPr id="6149" name="Picture 5">
            <a:extLst>
              <a:ext uri="{FF2B5EF4-FFF2-40B4-BE49-F238E27FC236}">
                <a16:creationId xmlns:a16="http://schemas.microsoft.com/office/drawing/2014/main" id="{C648F403-9169-42D6-B3A6-F10FA31E0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35681"/>
            <a:ext cx="2659552" cy="2979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risunki.assistancerussia.org/images/10/130450780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25559" y="1052736"/>
            <a:ext cx="6492881" cy="45049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5998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>
            <a:extLst>
              <a:ext uri="{FF2B5EF4-FFF2-40B4-BE49-F238E27FC236}">
                <a16:creationId xmlns:a16="http://schemas.microsoft.com/office/drawing/2014/main" id="{DF6B15D5-EE7C-439F-A116-293ED48F7518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64343" y="4509120"/>
            <a:ext cx="8215313" cy="2000250"/>
          </a:xfrm>
        </p:spPr>
        <p:txBody>
          <a:bodyPr rtlCol="0">
            <a:normAutofit fontScale="55000" lnSpcReduction="20000"/>
          </a:bodyPr>
          <a:lstStyle/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4400" dirty="0"/>
              <a:t>     </a:t>
            </a:r>
            <a:r>
              <a:rPr lang="ru-RU" sz="4400" b="1" kern="0" dirty="0">
                <a:solidFill>
                  <a:srgbClr val="FFFF00"/>
                </a:solidFill>
                <a:latin typeface="Palatino Linotype"/>
              </a:rPr>
              <a:t>Кроме России космосом интересовались так же и американцы. Они так же использовали животных для испытания новой ракетной техники. Первой в Америке, на ракете «</a:t>
            </a:r>
            <a:r>
              <a:rPr lang="ru-RU" sz="4400" b="1" kern="0" dirty="0" err="1">
                <a:solidFill>
                  <a:srgbClr val="FFFF00"/>
                </a:solidFill>
                <a:latin typeface="Palatino Linotype"/>
              </a:rPr>
              <a:t>Рэд-Стоун</a:t>
            </a:r>
            <a:r>
              <a:rPr lang="ru-RU" sz="4400" b="1" kern="0" dirty="0">
                <a:solidFill>
                  <a:srgbClr val="FFFF00"/>
                </a:solidFill>
                <a:latin typeface="Palatino Linotype"/>
              </a:rPr>
              <a:t>», в космос полетела обезьянка.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ru-RU" dirty="0"/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/>
              <a:t> </a:t>
            </a: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F67A15A1-C122-4A99-BFAA-2E2AC0BBE15F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9"/>
          <a:stretch/>
        </p:blipFill>
        <p:spPr>
          <a:xfrm>
            <a:off x="2051720" y="836712"/>
            <a:ext cx="4808538" cy="3319463"/>
          </a:xfr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>
            <a:extLst>
              <a:ext uri="{FF2B5EF4-FFF2-40B4-BE49-F238E27FC236}">
                <a16:creationId xmlns:a16="http://schemas.microsoft.com/office/drawing/2014/main" id="{E575A00E-6D79-4761-A963-375268F35A3D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07504" y="4221088"/>
            <a:ext cx="8643937" cy="2725737"/>
          </a:xfrm>
        </p:spPr>
        <p:txBody>
          <a:bodyPr rtlCol="0">
            <a:normAutofit fontScale="5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900" dirty="0"/>
              <a:t>        </a:t>
            </a:r>
            <a:r>
              <a:rPr lang="ru-RU" sz="3400" b="1" kern="0" dirty="0">
                <a:solidFill>
                  <a:srgbClr val="FFFF00"/>
                </a:solidFill>
                <a:latin typeface="Palatino Linotype"/>
              </a:rPr>
              <a:t>После удачного полета в космос животных, стала открытой дорога человеку к звёздам. Через 8 месяцев на таком же космическом корабле, на котором летали собаки Белка и Стрелка , в космос отправился и человек.</a:t>
            </a: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400" b="1" kern="0" dirty="0">
                <a:solidFill>
                  <a:srgbClr val="FFFF00"/>
                </a:solidFill>
                <a:latin typeface="Palatino Linotype"/>
              </a:rPr>
              <a:t>        12 апреля 1961 года в 6:07 с космодрома Байконур стартовала ракета-носитель «Восток».</a:t>
            </a: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400" b="1" kern="0" dirty="0">
                <a:solidFill>
                  <a:srgbClr val="FFFF00"/>
                </a:solidFill>
                <a:latin typeface="Palatino Linotype"/>
              </a:rPr>
              <a:t>       Впервые в мире космический корабль с человеком на борту ворвался в просторы </a:t>
            </a:r>
            <a:r>
              <a:rPr lang="en-US" sz="3400" b="1" kern="0" dirty="0">
                <a:solidFill>
                  <a:srgbClr val="FFFF00"/>
                </a:solidFill>
                <a:latin typeface="Palatino Linotype"/>
              </a:rPr>
              <a:t> </a:t>
            </a:r>
            <a:r>
              <a:rPr lang="ru-RU" sz="3400" b="1" kern="0" dirty="0">
                <a:solidFill>
                  <a:srgbClr val="FFFF00"/>
                </a:solidFill>
                <a:latin typeface="Palatino Linotype"/>
              </a:rPr>
              <a:t>Вселенной.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900" dirty="0"/>
              <a:t>     </a:t>
            </a:r>
          </a:p>
        </p:txBody>
      </p:sp>
      <p:pic>
        <p:nvPicPr>
          <p:cNvPr id="8196" name="Picture 2" descr="C:\Мои документы\Рисунки\Фото\Космос. Фото\00018791.jpg">
            <a:extLst>
              <a:ext uri="{FF2B5EF4-FFF2-40B4-BE49-F238E27FC236}">
                <a16:creationId xmlns:a16="http://schemas.microsoft.com/office/drawing/2014/main" id="{A49270E1-7286-4FF5-A776-4C4BE356B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332656"/>
            <a:ext cx="5308600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1D66B30E-3FF2-44E9-9DEF-BE379F4C32B8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8"/>
          <a:stretch/>
        </p:blipFill>
        <p:spPr>
          <a:xfrm>
            <a:off x="304924" y="188640"/>
            <a:ext cx="8534151" cy="6353894"/>
          </a:xfr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B29CE244-EB88-473A-B588-2796A0278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2"/>
          <a:stretch/>
        </p:blipFill>
        <p:spPr bwMode="auto">
          <a:xfrm>
            <a:off x="285750" y="285750"/>
            <a:ext cx="8643938" cy="6167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>
            <a:extLst>
              <a:ext uri="{FF2B5EF4-FFF2-40B4-BE49-F238E27FC236}">
                <a16:creationId xmlns:a16="http://schemas.microsoft.com/office/drawing/2014/main" id="{3AB7ABB5-19DE-42D7-8D29-66F40113AA1B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07504" y="5013176"/>
            <a:ext cx="8643937" cy="1571625"/>
          </a:xfrm>
        </p:spPr>
        <p:txBody>
          <a:bodyPr rtlCol="0">
            <a:normAutofit fontScale="85000" lnSpcReduction="20000"/>
          </a:bodyPr>
          <a:lstStyle/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dirty="0"/>
              <a:t>     </a:t>
            </a:r>
            <a:r>
              <a:rPr lang="ru-RU" sz="2400" b="1" kern="0" dirty="0">
                <a:solidFill>
                  <a:srgbClr val="FFFF00"/>
                </a:solidFill>
                <a:latin typeface="Palatino Linotype"/>
              </a:rPr>
              <a:t>Корабль пилотировал советский космонавт Юрий Алексеевич Гагарин. </a:t>
            </a: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b="1" kern="0" dirty="0">
                <a:solidFill>
                  <a:srgbClr val="FFFF00"/>
                </a:solidFill>
                <a:latin typeface="Palatino Linotype"/>
              </a:rPr>
              <a:t>     	Он был первым человеком, который собственными глазами увидел, что Земля действительно круглая, действительно большей частью покрыта водой и действительно великолепна.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268" name="Picture 2">
            <a:extLst>
              <a:ext uri="{FF2B5EF4-FFF2-40B4-BE49-F238E27FC236}">
                <a16:creationId xmlns:a16="http://schemas.microsoft.com/office/drawing/2014/main" id="{D7AA7BC5-F182-4D81-9FCD-C4E6434DE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219" y="273199"/>
            <a:ext cx="3357562" cy="45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367895/4696eb50-e114-40ad-995b-82cf9bffc753/s1200?webp=fals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00166" y="785794"/>
            <a:ext cx="6229770" cy="447746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21899" y="5275348"/>
            <a:ext cx="8401502" cy="1096585"/>
          </a:xfrm>
          <a:prstGeom prst="rect">
            <a:avLst/>
          </a:prstGeom>
          <a:noFill/>
          <a:ln>
            <a:noFill/>
          </a:ln>
        </p:spPr>
        <p:txBody>
          <a:bodyPr vert="horz" wrap="square" lIns="80110" tIns="40070" rIns="80110" bIns="40070" anchor="t" anchorCtr="1" compatLnSpc="1">
            <a:spAutoFit/>
          </a:bodyPr>
          <a:lstStyle/>
          <a:p>
            <a:pPr algn="ctr" defTabSz="80131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200" b="1" kern="0" dirty="0">
                <a:solidFill>
                  <a:srgbClr val="FFFF00"/>
                </a:solidFill>
                <a:latin typeface="Palatino Linotype"/>
              </a:rPr>
              <a:t>С незапамятных времен люди всматривались в бесконечные глубины космоса. У них возникало много вопросов. </a:t>
            </a:r>
          </a:p>
        </p:txBody>
      </p:sp>
    </p:spTree>
    <p:extLst>
      <p:ext uri="{BB962C8B-B14F-4D97-AF65-F5344CB8AC3E}">
        <p14:creationId xmlns:p14="http://schemas.microsoft.com/office/powerpoint/2010/main" val="6637781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2E70E60-703C-45A6-9562-4296524ECDF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43608" y="920750"/>
            <a:ext cx="6984776" cy="45779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ru-RU" sz="3600" dirty="0"/>
            </a:br>
            <a:r>
              <a:rPr lang="ru-RU" sz="3100" b="1" kern="0" dirty="0">
                <a:solidFill>
                  <a:srgbClr val="FFFF00"/>
                </a:solidFill>
                <a:latin typeface="Palatino Linotype"/>
                <a:ea typeface="+mn-ea"/>
                <a:cs typeface="+mn-cs"/>
              </a:rPr>
              <a:t>Первый космонавт - Юрий Гагарин</a:t>
            </a:r>
            <a:br>
              <a:rPr lang="ru-RU" dirty="0"/>
            </a:br>
            <a:endParaRPr lang="ru-RU" dirty="0"/>
          </a:p>
        </p:txBody>
      </p:sp>
      <p:pic>
        <p:nvPicPr>
          <p:cNvPr id="12292" name="Picture 2">
            <a:extLst>
              <a:ext uri="{FF2B5EF4-FFF2-40B4-BE49-F238E27FC236}">
                <a16:creationId xmlns:a16="http://schemas.microsoft.com/office/drawing/2014/main" id="{2BDC08E7-12BC-4851-ACC3-C538500D2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294" y="920750"/>
            <a:ext cx="3786187" cy="555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Прямоугольник 4">
            <a:extLst>
              <a:ext uri="{FF2B5EF4-FFF2-40B4-BE49-F238E27FC236}">
                <a16:creationId xmlns:a16="http://schemas.microsoft.com/office/drawing/2014/main" id="{1EAC5C57-1F4C-49A1-9F10-364D70B61A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350" y="1409364"/>
            <a:ext cx="3929063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kern="0" dirty="0">
                <a:solidFill>
                  <a:srgbClr val="FFFF0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Palatino Linotype"/>
              </a:rPr>
              <a:t>На космическом корабле Восток-1 старший лейтенант Юрий Алексеевич Гагарин з</a:t>
            </a:r>
            <a:r>
              <a:rPr lang="ru-RU" sz="2800" b="1" kern="0" dirty="0">
                <a:solidFill>
                  <a:srgbClr val="FFFF0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Palatino Linotype"/>
              </a:rPr>
              <a:t>а 108 минут  сделал один виток вокруг Земли. </a:t>
            </a:r>
            <a:endParaRPr lang="ru-RU" altLang="ru-RU" sz="2800" b="1" kern="0" dirty="0">
              <a:solidFill>
                <a:srgbClr val="FFFF00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Palatino Linotype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://youpainter.ru/sites/default/files/styles/painting_page/public/users/viktoriya_burganova/viktoriya_burganova_kosmicheskiy_korabl_vostok_1.jpg?itok=rKjJQ2m_"/>
          <p:cNvSpPr/>
          <p:nvPr/>
        </p:nvSpPr>
        <p:spPr>
          <a:xfrm>
            <a:off x="141121" y="-123857"/>
            <a:ext cx="272164" cy="27219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80998" tIns="40507" rIns="80998" bIns="40507" anchor="t" anchorCtr="0" compatLnSpc="1"/>
          <a:lstStyle/>
          <a:p>
            <a:pPr defTabSz="80982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kern="0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4" name="AutoShape 4" descr="http://youpainter.ru/sites/default/files/styles/painting_page/public/users/viktoriya_burganova/viktoriya_burganova_kosmicheskiy_korabl_vostok_1.jpg?itok=rKjJQ2m_"/>
          <p:cNvSpPr/>
          <p:nvPr/>
        </p:nvSpPr>
        <p:spPr>
          <a:xfrm>
            <a:off x="279364" y="14400"/>
            <a:ext cx="272164" cy="27219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80998" tIns="40507" rIns="80998" bIns="40507" anchor="t" anchorCtr="0" compatLnSpc="1"/>
          <a:lstStyle/>
          <a:p>
            <a:pPr defTabSz="80982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kern="0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5" name="AutoShape 6" descr="http://youpainter.ru/sites/default/files/styles/painting_page/public/users/viktoriya_burganova/viktoriya_burganova_kosmicheskiy_korabl_vostok_1.jpg?itok=rKjJQ2m_"/>
          <p:cNvSpPr/>
          <p:nvPr/>
        </p:nvSpPr>
        <p:spPr>
          <a:xfrm>
            <a:off x="417597" y="152659"/>
            <a:ext cx="272164" cy="27219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80998" tIns="40507" rIns="80998" bIns="40507" anchor="t" anchorCtr="0" compatLnSpc="1"/>
          <a:lstStyle/>
          <a:p>
            <a:pPr defTabSz="80982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kern="0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6" name="AutoShape 8" descr="http://youpainter.ru/sites/default/files/styles/painting_page/public/users/viktoriya_burganova/viktoriya_burganova_kosmicheskiy_korabl_vostok_1.jpg?itok=rKjJQ2m_"/>
          <p:cNvSpPr/>
          <p:nvPr/>
        </p:nvSpPr>
        <p:spPr>
          <a:xfrm>
            <a:off x="555841" y="290909"/>
            <a:ext cx="272164" cy="27219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80998" tIns="40507" rIns="80998" bIns="40507" anchor="t" anchorCtr="0" compatLnSpc="1"/>
          <a:lstStyle/>
          <a:p>
            <a:pPr defTabSz="80982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kern="0">
              <a:solidFill>
                <a:srgbClr val="000000"/>
              </a:solidFill>
              <a:latin typeface="Palatino Linotype"/>
            </a:endParaRPr>
          </a:p>
        </p:txBody>
      </p:sp>
      <p:pic>
        <p:nvPicPr>
          <p:cNvPr id="7" name="Picture 10" descr="https://avatars.mds.yandex.net/get-pdb/879561/a68771d2-7147-4179-9ca3-7977c117c47a/s1200?webp=fals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43608" y="1109987"/>
            <a:ext cx="6876671" cy="46380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52531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229CAEF-7F9D-42D5-99A7-0AC492A402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0" t="9964" r="6613" b="45311"/>
          <a:stretch/>
        </p:blipFill>
        <p:spPr bwMode="auto">
          <a:xfrm>
            <a:off x="1547664" y="404664"/>
            <a:ext cx="590465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75FB4CE-8C64-48E9-9DB1-EF73178B7B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6" t="81500" r="6613" b="5900"/>
          <a:stretch/>
        </p:blipFill>
        <p:spPr bwMode="auto">
          <a:xfrm>
            <a:off x="899592" y="4797152"/>
            <a:ext cx="7056785" cy="146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6144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5720" y="5857892"/>
            <a:ext cx="8540436" cy="753833"/>
          </a:xfrm>
          <a:prstGeom prst="rect">
            <a:avLst/>
          </a:prstGeom>
          <a:noFill/>
          <a:ln>
            <a:noFill/>
          </a:ln>
        </p:spPr>
        <p:txBody>
          <a:bodyPr vert="horz" wrap="square" lIns="81126" tIns="40570" rIns="81126" bIns="40570" anchor="t" anchorCtr="1" compatLnSpc="1">
            <a:spAutoFit/>
          </a:bodyPr>
          <a:lstStyle/>
          <a:p>
            <a:pPr algn="ctr" defTabSz="8110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200" b="1" kern="0" dirty="0">
                <a:solidFill>
                  <a:srgbClr val="FFFF00"/>
                </a:solidFill>
                <a:latin typeface="Palatino Linotype"/>
              </a:rPr>
              <a:t>С 1961 г. по 1963 г. шесть кораблей «Восток» совершили </a:t>
            </a:r>
          </a:p>
          <a:p>
            <a:pPr algn="ctr" defTabSz="8110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200" b="1" kern="0" dirty="0">
                <a:solidFill>
                  <a:srgbClr val="FFFF00"/>
                </a:solidFill>
                <a:latin typeface="Palatino Linotype"/>
              </a:rPr>
              <a:t>космические полеты, на их борту побывали 6 космонавтов.</a:t>
            </a:r>
          </a:p>
        </p:txBody>
      </p:sp>
      <p:sp>
        <p:nvSpPr>
          <p:cNvPr id="3" name="AutoShape 2" descr="http://youpainter.ru/sites/default/files/styles/painting_page/public/users/viktoriya_burganova/viktoriya_burganova_kosmicheskiy_korabl_vostok_1.jpg?itok=rKjJQ2m_"/>
          <p:cNvSpPr/>
          <p:nvPr/>
        </p:nvSpPr>
        <p:spPr>
          <a:xfrm>
            <a:off x="141121" y="-123857"/>
            <a:ext cx="272164" cy="27219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81126" tIns="40570" rIns="81126" bIns="40570" anchor="t" anchorCtr="0" compatLnSpc="1"/>
          <a:lstStyle/>
          <a:p>
            <a:pPr defTabSz="8110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kern="0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4" name="AutoShape 4" descr="http://youpainter.ru/sites/default/files/styles/painting_page/public/users/viktoriya_burganova/viktoriya_burganova_kosmicheskiy_korabl_vostok_1.jpg?itok=rKjJQ2m_"/>
          <p:cNvSpPr/>
          <p:nvPr/>
        </p:nvSpPr>
        <p:spPr>
          <a:xfrm>
            <a:off x="279364" y="14400"/>
            <a:ext cx="272164" cy="27219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81126" tIns="40570" rIns="81126" bIns="40570" anchor="t" anchorCtr="0" compatLnSpc="1"/>
          <a:lstStyle/>
          <a:p>
            <a:pPr defTabSz="8110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kern="0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5" name="AutoShape 6" descr="http://youpainter.ru/sites/default/files/styles/painting_page/public/users/viktoriya_burganova/viktoriya_burganova_kosmicheskiy_korabl_vostok_1.jpg?itok=rKjJQ2m_"/>
          <p:cNvSpPr/>
          <p:nvPr/>
        </p:nvSpPr>
        <p:spPr>
          <a:xfrm>
            <a:off x="417597" y="152659"/>
            <a:ext cx="272164" cy="27219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81126" tIns="40570" rIns="81126" bIns="40570" anchor="t" anchorCtr="0" compatLnSpc="1"/>
          <a:lstStyle/>
          <a:p>
            <a:pPr defTabSz="8110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kern="0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6" name="AutoShape 8" descr="http://youpainter.ru/sites/default/files/styles/painting_page/public/users/viktoriya_burganova/viktoriya_burganova_kosmicheskiy_korabl_vostok_1.jpg?itok=rKjJQ2m_"/>
          <p:cNvSpPr/>
          <p:nvPr/>
        </p:nvSpPr>
        <p:spPr>
          <a:xfrm>
            <a:off x="555841" y="290909"/>
            <a:ext cx="272164" cy="27219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81126" tIns="40570" rIns="81126" bIns="40570" anchor="t" anchorCtr="0" compatLnSpc="1"/>
          <a:lstStyle/>
          <a:p>
            <a:pPr defTabSz="81108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kern="0">
              <a:solidFill>
                <a:srgbClr val="000000"/>
              </a:solidFill>
              <a:latin typeface="Palatino Linotype"/>
            </a:endParaRPr>
          </a:p>
        </p:txBody>
      </p:sp>
      <p:pic>
        <p:nvPicPr>
          <p:cNvPr id="7" name="Picture 2" descr="https://www.maam.ru/images/users/photos/medium/3b933fe69270fcb1e8f969160d67ea60.jpg"/>
          <p:cNvPicPr>
            <a:picLocks noChangeAspect="1"/>
          </p:cNvPicPr>
          <p:nvPr/>
        </p:nvPicPr>
        <p:blipFill>
          <a:blip r:embed="rId3"/>
          <a:srcRect l="3181" t="5520" b="2442"/>
          <a:stretch>
            <a:fillRect/>
          </a:stretch>
        </p:blipFill>
        <p:spPr>
          <a:xfrm>
            <a:off x="1045060" y="946879"/>
            <a:ext cx="6988969" cy="47686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56039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4282" y="5786454"/>
            <a:ext cx="8603590" cy="753833"/>
          </a:xfrm>
          <a:prstGeom prst="rect">
            <a:avLst/>
          </a:prstGeom>
          <a:noFill/>
          <a:ln>
            <a:noFill/>
          </a:ln>
        </p:spPr>
        <p:txBody>
          <a:bodyPr vert="horz" wrap="square" lIns="81264" tIns="40637" rIns="81264" bIns="40637" anchor="t" anchorCtr="1" compatLnSpc="1">
            <a:spAutoFit/>
          </a:bodyPr>
          <a:lstStyle/>
          <a:p>
            <a:pPr algn="ctr" defTabSz="81242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200" b="1" kern="0" dirty="0">
                <a:solidFill>
                  <a:srgbClr val="FFFF00"/>
                </a:solidFill>
                <a:latin typeface="Palatino Linotype"/>
              </a:rPr>
              <a:t>Первой женщиной – космонавтом стала В.В.Терешкова. </a:t>
            </a:r>
          </a:p>
          <a:p>
            <a:pPr algn="ctr" defTabSz="81242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200" b="1" kern="0" dirty="0">
                <a:solidFill>
                  <a:srgbClr val="FFFF00"/>
                </a:solidFill>
                <a:latin typeface="Palatino Linotype"/>
              </a:rPr>
              <a:t>В 1963 г. она совершила  полет на корабле «Восток-6».</a:t>
            </a:r>
          </a:p>
        </p:txBody>
      </p:sp>
      <p:sp>
        <p:nvSpPr>
          <p:cNvPr id="3" name="AutoShape 2" descr="http://youpainter.ru/sites/default/files/styles/painting_page/public/users/viktoriya_burganova/viktoriya_burganova_kosmicheskiy_korabl_vostok_1.jpg?itok=rKjJQ2m_"/>
          <p:cNvSpPr/>
          <p:nvPr/>
        </p:nvSpPr>
        <p:spPr>
          <a:xfrm>
            <a:off x="141121" y="-123857"/>
            <a:ext cx="272164" cy="27219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81264" tIns="40637" rIns="81264" bIns="40637" anchor="t" anchorCtr="0" compatLnSpc="1"/>
          <a:lstStyle/>
          <a:p>
            <a:pPr defTabSz="81242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kern="0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4" name="AutoShape 4" descr="http://youpainter.ru/sites/default/files/styles/painting_page/public/users/viktoriya_burganova/viktoriya_burganova_kosmicheskiy_korabl_vostok_1.jpg?itok=rKjJQ2m_"/>
          <p:cNvSpPr/>
          <p:nvPr/>
        </p:nvSpPr>
        <p:spPr>
          <a:xfrm>
            <a:off x="279364" y="14400"/>
            <a:ext cx="272164" cy="27219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81264" tIns="40637" rIns="81264" bIns="40637" anchor="t" anchorCtr="0" compatLnSpc="1"/>
          <a:lstStyle/>
          <a:p>
            <a:pPr defTabSz="81242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kern="0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5" name="AutoShape 6" descr="http://youpainter.ru/sites/default/files/styles/painting_page/public/users/viktoriya_burganova/viktoriya_burganova_kosmicheskiy_korabl_vostok_1.jpg?itok=rKjJQ2m_"/>
          <p:cNvSpPr/>
          <p:nvPr/>
        </p:nvSpPr>
        <p:spPr>
          <a:xfrm>
            <a:off x="417597" y="152659"/>
            <a:ext cx="272164" cy="27219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81264" tIns="40637" rIns="81264" bIns="40637" anchor="t" anchorCtr="0" compatLnSpc="1"/>
          <a:lstStyle/>
          <a:p>
            <a:pPr defTabSz="81242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kern="0">
              <a:solidFill>
                <a:srgbClr val="000000"/>
              </a:solidFill>
              <a:latin typeface="Palatino Linotype"/>
            </a:endParaRPr>
          </a:p>
        </p:txBody>
      </p:sp>
      <p:sp>
        <p:nvSpPr>
          <p:cNvPr id="6" name="AutoShape 8" descr="http://youpainter.ru/sites/default/files/styles/painting_page/public/users/viktoriya_burganova/viktoriya_burganova_kosmicheskiy_korabl_vostok_1.jpg?itok=rKjJQ2m_"/>
          <p:cNvSpPr/>
          <p:nvPr/>
        </p:nvSpPr>
        <p:spPr>
          <a:xfrm>
            <a:off x="555841" y="290909"/>
            <a:ext cx="272164" cy="27219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81264" tIns="40637" rIns="81264" bIns="40637" anchor="t" anchorCtr="0" compatLnSpc="1"/>
          <a:lstStyle/>
          <a:p>
            <a:pPr defTabSz="81242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kern="0">
              <a:solidFill>
                <a:srgbClr val="000000"/>
              </a:solidFill>
              <a:latin typeface="Palatino Linotype"/>
            </a:endParaRPr>
          </a:p>
        </p:txBody>
      </p:sp>
      <p:pic>
        <p:nvPicPr>
          <p:cNvPr id="7" name="Picture 2" descr="http://uvatskie.ru/media/cache/c2/5d/0e/87/fb/c4/c25d0e87fbc42492165588fac95e98e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28196" y="881537"/>
            <a:ext cx="7401773" cy="47686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91005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5733" y="5584873"/>
            <a:ext cx="8687222" cy="1088879"/>
          </a:xfrm>
          <a:prstGeom prst="rect">
            <a:avLst/>
          </a:prstGeom>
          <a:noFill/>
          <a:ln>
            <a:noFill/>
          </a:ln>
        </p:spPr>
        <p:txBody>
          <a:bodyPr vert="horz" wrap="square" lIns="81410" tIns="40708" rIns="81410" bIns="40708" anchor="t" anchorCtr="1" compatLnSpc="1">
            <a:spAutoFit/>
          </a:bodyPr>
          <a:lstStyle/>
          <a:p>
            <a:pPr algn="ctr" defTabSz="81386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200" b="1" kern="0" dirty="0">
                <a:solidFill>
                  <a:srgbClr val="FFFF00"/>
                </a:solidFill>
                <a:latin typeface="Palatino Linotype"/>
              </a:rPr>
              <a:t>18 марта 1965 г. впервые в открытый космос вышел советский космонавт </a:t>
            </a:r>
            <a:r>
              <a:rPr lang="ru-RU" sz="2200" b="1" kern="0" dirty="0" err="1">
                <a:solidFill>
                  <a:srgbClr val="FFFF00"/>
                </a:solidFill>
                <a:latin typeface="Palatino Linotype"/>
              </a:rPr>
              <a:t>А.А.Леонов</a:t>
            </a:r>
            <a:r>
              <a:rPr lang="ru-RU" sz="2200" b="1" kern="0" dirty="0">
                <a:solidFill>
                  <a:srgbClr val="FFFF00"/>
                </a:solidFill>
                <a:latin typeface="Palatino Linotype"/>
              </a:rPr>
              <a:t>. В открытом космическом пространстве он пробыл 10 минут.</a:t>
            </a:r>
          </a:p>
        </p:txBody>
      </p:sp>
      <p:pic>
        <p:nvPicPr>
          <p:cNvPr id="3" name="Picture 2" descr="https://russkiymir.ru/upload/iblock/64a/64aaec6c7a2ace68b45fc72b1b80776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10176" y="791763"/>
            <a:ext cx="6793022" cy="4638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https://24smi.org/public/media/resize/660x-/celebrity/2017/04/11/ZZ46h6D0vjRm_aleksei-leonov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15816" y="1454589"/>
            <a:ext cx="2520280" cy="3312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7428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4282" y="5429264"/>
            <a:ext cx="8538258" cy="1088879"/>
          </a:xfrm>
          <a:prstGeom prst="rect">
            <a:avLst/>
          </a:prstGeom>
          <a:noFill/>
          <a:ln>
            <a:noFill/>
          </a:ln>
        </p:spPr>
        <p:txBody>
          <a:bodyPr vert="horz" wrap="square" lIns="81731" tIns="40868" rIns="81731" bIns="40868" anchor="t" anchorCtr="1" compatLnSpc="1">
            <a:spAutoFit/>
          </a:bodyPr>
          <a:lstStyle/>
          <a:p>
            <a:pPr algn="ctr" defTabSz="81699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200" b="1" kern="0" dirty="0">
                <a:solidFill>
                  <a:srgbClr val="FFFF00"/>
                </a:solidFill>
                <a:latin typeface="Palatino Linotype"/>
              </a:rPr>
              <a:t>Первая космическая станция «Салют» была построена в нашей стране. 7 июня 1971 года  экипаж из 3 человек прибыл туда на корабле «Союз – 11»</a:t>
            </a:r>
          </a:p>
        </p:txBody>
      </p:sp>
      <p:pic>
        <p:nvPicPr>
          <p:cNvPr id="3" name="Picture 4" descr="http://www.spacefacts.de/graph/drawing/drawings2/soyuz-11_salyu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77653" y="750833"/>
            <a:ext cx="6988969" cy="46256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90056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261052" y="4885757"/>
            <a:ext cx="8556593" cy="1776491"/>
          </a:xfrm>
          <a:prstGeom prst="rect">
            <a:avLst/>
          </a:prstGeom>
          <a:noFill/>
          <a:ln>
            <a:noFill/>
          </a:ln>
        </p:spPr>
        <p:txBody>
          <a:bodyPr vert="horz" wrap="square" lIns="81902" tIns="40953" rIns="81902" bIns="40953" anchor="t" anchorCtr="1" compatLnSpc="1">
            <a:spAutoFit/>
          </a:bodyPr>
          <a:lstStyle/>
          <a:p>
            <a:pPr algn="ctr" defTabSz="818687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200" b="1" kern="0">
                <a:solidFill>
                  <a:srgbClr val="FFFF00"/>
                </a:solidFill>
                <a:latin typeface="Palatino Linotype"/>
              </a:rPr>
              <a:t>Первый международный космический проект «Союз-Апполон» был осуществлен в 1975 году. 17 июня произошла стыковка нашего корабля «Союз-19» и американского «Апполон-18». Космонавты открыли люки, обменялись рукопожатиями и сувенирами.</a:t>
            </a:r>
          </a:p>
        </p:txBody>
      </p:sp>
      <p:pic>
        <p:nvPicPr>
          <p:cNvPr id="3" name="Picture 2" descr="https://upload.wikimedia.org/wikipedia/commons/thumb/5/5a/Apollo-Soyuz-Test-Program-artist-rendering.jpg/1280px-Apollo-Soyuz-Test-Program-artist-renderin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0637" y="849270"/>
            <a:ext cx="8217643" cy="3878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59623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228389" y="4405231"/>
            <a:ext cx="8687222" cy="2452769"/>
          </a:xfrm>
          <a:prstGeom prst="rect">
            <a:avLst/>
          </a:prstGeom>
          <a:noFill/>
          <a:ln>
            <a:noFill/>
          </a:ln>
        </p:spPr>
        <p:txBody>
          <a:bodyPr vert="horz" wrap="square" lIns="82085" tIns="41044" rIns="82085" bIns="41044" anchor="t" anchorCtr="1" compatLnSpc="1">
            <a:spAutoFit/>
          </a:bodyPr>
          <a:lstStyle/>
          <a:p>
            <a:pPr algn="just" defTabSz="82047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200" b="1" kern="0" dirty="0">
                <a:solidFill>
                  <a:srgbClr val="FFFF00"/>
                </a:solidFill>
                <a:latin typeface="Palatino Linotype"/>
              </a:rPr>
              <a:t>Сейчас на орбите Земли находится Международная космическая станция. Она является самым крупным международным космическим проектом, в котором </a:t>
            </a:r>
          </a:p>
          <a:p>
            <a:pPr algn="just" defTabSz="82047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200" b="1" kern="0" dirty="0">
                <a:solidFill>
                  <a:srgbClr val="FFFF00"/>
                </a:solidFill>
                <a:latin typeface="Palatino Linotype"/>
              </a:rPr>
              <a:t>участвуют 14 стран (Россия, США, Япония, Канада и входящие в Европейское космическое агентство Бельгия, Германия, Дания, Испания, Италия, Нидерланды, Норвегия, Франция, Швейцария, Швеция).</a:t>
            </a:r>
          </a:p>
        </p:txBody>
      </p:sp>
      <p:pic>
        <p:nvPicPr>
          <p:cNvPr id="3" name="Picture 2" descr="http://skyships.ru/wp-content/uploads/2016/05/is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27584" y="116632"/>
            <a:ext cx="7576826" cy="43032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22960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8" name="Rectangle 6"/>
          <p:cNvSpPr>
            <a:spLocks noGrp="1" noChangeArrowheads="1"/>
          </p:cNvSpPr>
          <p:nvPr>
            <p:ph type="title"/>
          </p:nvPr>
        </p:nvSpPr>
        <p:spPr>
          <a:xfrm>
            <a:off x="2339752" y="411162"/>
            <a:ext cx="4341168" cy="1139825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>
                <a:solidFill>
                  <a:srgbClr val="FFFF00"/>
                </a:solidFill>
              </a:rPr>
              <a:t>Эмблема МКС</a:t>
            </a:r>
          </a:p>
        </p:txBody>
      </p:sp>
      <p:pic>
        <p:nvPicPr>
          <p:cNvPr id="14339" name="Picture 9" descr="125px-ISS_insignia">
            <a:hlinkClick r:id="rId2" tooltip="&quot;ISS insignia.svg&quot;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771800" y="1916832"/>
            <a:ext cx="3671887" cy="4176712"/>
          </a:xfrm>
          <a:noFill/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481001/83379ce2-f9e0-4b45-bc60-a53a12244d9f/s1200?webp=fals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10492" y="946672"/>
            <a:ext cx="6988969" cy="43590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3"/>
          <p:cNvSpPr/>
          <p:nvPr/>
        </p:nvSpPr>
        <p:spPr>
          <a:xfrm>
            <a:off x="391460" y="5429264"/>
            <a:ext cx="8752540" cy="108887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80160" tIns="40099" rIns="80160" bIns="40099" anchor="t" anchorCtr="1" compatLnSpc="1">
            <a:spAutoFit/>
          </a:bodyPr>
          <a:lstStyle/>
          <a:p>
            <a:pPr algn="ctr" defTabSz="80156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200" b="1" kern="0" dirty="0">
                <a:solidFill>
                  <a:srgbClr val="FFFF00"/>
                </a:solidFill>
                <a:latin typeface="Palatino Linotype"/>
              </a:rPr>
              <a:t>Как можно долететь до звезд?</a:t>
            </a:r>
          </a:p>
          <a:p>
            <a:pPr algn="ctr" defTabSz="80156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200" b="1" kern="0" dirty="0">
                <a:solidFill>
                  <a:srgbClr val="FFFF00"/>
                </a:solidFill>
                <a:latin typeface="Palatino Linotype"/>
              </a:rPr>
              <a:t>Где начинается  и заканчивается  космос?</a:t>
            </a:r>
          </a:p>
          <a:p>
            <a:pPr algn="ctr" defTabSz="80156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200" b="1" kern="0" dirty="0">
                <a:solidFill>
                  <a:srgbClr val="FFFF00"/>
                </a:solidFill>
                <a:latin typeface="Palatino Linotype"/>
              </a:rPr>
              <a:t>Есть ли живые существа на других планетах?</a:t>
            </a:r>
          </a:p>
        </p:txBody>
      </p:sp>
    </p:spTree>
    <p:extLst>
      <p:ext uri="{BB962C8B-B14F-4D97-AF65-F5344CB8AC3E}">
        <p14:creationId xmlns:p14="http://schemas.microsoft.com/office/powerpoint/2010/main" val="21621487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1800" b="1" dirty="0"/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ru-RU" sz="1400" dirty="0"/>
              <a:t>  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1600" dirty="0"/>
          </a:p>
        </p:txBody>
      </p:sp>
      <p:pic>
        <p:nvPicPr>
          <p:cNvPr id="22531" name="Picture 5" descr="C:\Users\1234\Desktop\cr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747838"/>
            <a:ext cx="8713788" cy="499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Прямоугольник 3"/>
          <p:cNvSpPr>
            <a:spLocks noChangeArrowheads="1"/>
          </p:cNvSpPr>
          <p:nvPr/>
        </p:nvSpPr>
        <p:spPr bwMode="auto">
          <a:xfrm>
            <a:off x="250825" y="188913"/>
            <a:ext cx="8713788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b="1" i="1" dirty="0">
                <a:solidFill>
                  <a:srgbClr val="FFFF00"/>
                </a:solidFill>
              </a:rPr>
              <a:t>Слева направо</a:t>
            </a:r>
            <a:r>
              <a:rPr lang="ru-RU" b="1" dirty="0">
                <a:solidFill>
                  <a:srgbClr val="FFFF00"/>
                </a:solidFill>
              </a:rPr>
              <a:t>: бортинженер МКС-47/48 Олег Скрипочка (Россия), бортинженер МКС-47, командир МКС-48 Джеффри </a:t>
            </a:r>
            <a:r>
              <a:rPr lang="ru-RU" b="1" dirty="0" err="1">
                <a:solidFill>
                  <a:srgbClr val="FFFF00"/>
                </a:solidFill>
              </a:rPr>
              <a:t>Уилльямс</a:t>
            </a:r>
            <a:r>
              <a:rPr lang="ru-RU" b="1" dirty="0">
                <a:solidFill>
                  <a:srgbClr val="FFFF00"/>
                </a:solidFill>
              </a:rPr>
              <a:t>(США), бортинженер МКС-47/48 Алексей Овчинин (Россия), бортинженер МКС-46/47 Тимоти Пик (Великобритания), командир МКС-47Тимоти Копра (США), бортинженер МКС-46/47 Юрий Маленченко (Россия)</a:t>
            </a:r>
          </a:p>
        </p:txBody>
      </p:sp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A9874E6-2B5E-4E92-9D0B-C49795961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2823"/>
            <a:ext cx="3705876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2D428A-2B62-4517-9624-E7BC3F866EE7}"/>
              </a:ext>
            </a:extLst>
          </p:cNvPr>
          <p:cNvSpPr txBox="1"/>
          <p:nvPr/>
        </p:nvSpPr>
        <p:spPr>
          <a:xfrm>
            <a:off x="215516" y="5404499"/>
            <a:ext cx="871296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00FF"/>
                </a:solidFill>
              </a:rPr>
              <a:t>Скрипочка Олег Иванович </a:t>
            </a:r>
            <a:r>
              <a:rPr lang="ru-RU" sz="2000" b="1" dirty="0">
                <a:solidFill>
                  <a:srgbClr val="FFFF00"/>
                </a:solidFill>
              </a:rPr>
              <a:t>– уроженец Невинномысска, российский космонавт, член отряда космонавтов РКК «Энергия». Герой Российской Федерации (2011). Почётный гражданин города Невинномысска.</a:t>
            </a:r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id="{FFE0E3C6-0A25-4B2A-91F9-63EF0EC20DB7}"/>
              </a:ext>
            </a:extLst>
          </p:cNvPr>
          <p:cNvSpPr txBox="1">
            <a:spLocks/>
          </p:cNvSpPr>
          <p:nvPr/>
        </p:nvSpPr>
        <p:spPr>
          <a:xfrm>
            <a:off x="3995937" y="392823"/>
            <a:ext cx="4932548" cy="5373523"/>
          </a:xfrm>
          <a:prstGeom prst="rect">
            <a:avLst/>
          </a:prstGeom>
        </p:spPr>
        <p:txBody>
          <a:bodyPr/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just"/>
            <a:r>
              <a:rPr lang="ru-RU" sz="2000" b="1" dirty="0">
                <a:solidFill>
                  <a:srgbClr val="FFFF00"/>
                </a:solidFill>
              </a:rPr>
              <a:t>Бортинженер ТПК «Союз ТМА-20М»,</a:t>
            </a:r>
            <a:br>
              <a:rPr lang="ru-RU" sz="2000" b="1" dirty="0">
                <a:solidFill>
                  <a:srgbClr val="FFFF00"/>
                </a:solidFill>
              </a:rPr>
            </a:br>
            <a:r>
              <a:rPr lang="ru-RU" sz="2000" b="1" dirty="0">
                <a:solidFill>
                  <a:srgbClr val="FFFF00"/>
                </a:solidFill>
              </a:rPr>
              <a:t>бортинженер МКС-47/48,</a:t>
            </a:r>
            <a:br>
              <a:rPr lang="ru-RU" sz="2000" b="1" dirty="0">
                <a:solidFill>
                  <a:srgbClr val="FFFF00"/>
                </a:solidFill>
              </a:rPr>
            </a:br>
            <a:r>
              <a:rPr lang="ru-RU" sz="2000" b="1" dirty="0">
                <a:solidFill>
                  <a:srgbClr val="FFFF00"/>
                </a:solidFill>
              </a:rPr>
              <a:t>космонавт-испытатель 3-го класса Роскосмоса (Россия),</a:t>
            </a:r>
            <a:br>
              <a:rPr lang="ru-RU" sz="2000" b="1" dirty="0">
                <a:solidFill>
                  <a:srgbClr val="FFFF00"/>
                </a:solidFill>
              </a:rPr>
            </a:br>
            <a:r>
              <a:rPr lang="ru-RU" sz="2000" b="1" dirty="0">
                <a:solidFill>
                  <a:srgbClr val="FFFF00"/>
                </a:solidFill>
              </a:rPr>
              <a:t>516-й космонавт мира,</a:t>
            </a:r>
            <a:br>
              <a:rPr lang="ru-RU" sz="2000" b="1" dirty="0">
                <a:solidFill>
                  <a:srgbClr val="FFFF00"/>
                </a:solidFill>
              </a:rPr>
            </a:br>
            <a:r>
              <a:rPr lang="ru-RU" sz="2000" b="1" dirty="0">
                <a:solidFill>
                  <a:srgbClr val="FFFF00"/>
                </a:solidFill>
              </a:rPr>
              <a:t>107-й космонавт Российской Федерации, </a:t>
            </a:r>
          </a:p>
          <a:p>
            <a:pPr algn="just"/>
            <a:endParaRPr lang="ru-RU" sz="2000" b="1" dirty="0">
              <a:solidFill>
                <a:srgbClr val="FFFF00"/>
              </a:solidFill>
            </a:endParaRPr>
          </a:p>
          <a:p>
            <a:pPr algn="just"/>
            <a:r>
              <a:rPr lang="ru-RU" sz="2000" b="1" dirty="0">
                <a:solidFill>
                  <a:srgbClr val="FFFF00"/>
                </a:solidFill>
              </a:rPr>
              <a:t>Первый космически полёт О.И. Скрипочка совершил с 8 октября 2010 года по 16 марта 2011 года. В ходе полёта выполнил три выхода в открытый космос общей продолжительностью 16 часов 39 минут.</a:t>
            </a:r>
          </a:p>
          <a:p>
            <a:r>
              <a:rPr lang="ru-RU" sz="1800" b="1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0484340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32C917-41DA-4B5A-ABC2-C555F88821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1520" y="485800"/>
            <a:ext cx="8501063" cy="11430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 готовятся космонавты к полетам?</a:t>
            </a:r>
          </a:p>
        </p:txBody>
      </p:sp>
      <p:sp>
        <p:nvSpPr>
          <p:cNvPr id="5" name="Содержимое 4">
            <a:extLst>
              <a:ext uri="{FF2B5EF4-FFF2-40B4-BE49-F238E27FC236}">
                <a16:creationId xmlns:a16="http://schemas.microsoft.com/office/drawing/2014/main" id="{AC501D49-22AF-4A73-8CE7-B1E69AF2AAC6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35781" y="5805264"/>
            <a:ext cx="8072437" cy="571500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Для тренировок космонавтов используют тренажер – центрифугу.   </a:t>
            </a:r>
          </a:p>
        </p:txBody>
      </p:sp>
      <p:pic>
        <p:nvPicPr>
          <p:cNvPr id="13317" name="Picture 2">
            <a:extLst>
              <a:ext uri="{FF2B5EF4-FFF2-40B4-BE49-F238E27FC236}">
                <a16:creationId xmlns:a16="http://schemas.microsoft.com/office/drawing/2014/main" id="{682F2D0E-33D4-4CC6-98CE-9107C957F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1" y="1700808"/>
            <a:ext cx="7953375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>
            <a:extLst>
              <a:ext uri="{FF2B5EF4-FFF2-40B4-BE49-F238E27FC236}">
                <a16:creationId xmlns:a16="http://schemas.microsoft.com/office/drawing/2014/main" id="{DA20C9C7-A614-4FE5-BCCF-A6AA084BF4BF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5214938"/>
            <a:ext cx="8820472" cy="1214437"/>
          </a:xfrm>
        </p:spPr>
        <p:txBody>
          <a:bodyPr rtlCol="0">
            <a:normAutofit fontScale="70000" lnSpcReduction="20000"/>
          </a:bodyPr>
          <a:lstStyle/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/>
              <a:t>      	</a:t>
            </a:r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этой огромной, 18-метровой кегле создаются перегрузки, которые космонавт испытывает во время полета. Сама она вращается по кругу, голова ее тоже вращается, внутри головы вращается кабина, а внутри кабины вращается кресло с космонавтом.</a:t>
            </a:r>
          </a:p>
        </p:txBody>
      </p:sp>
      <p:pic>
        <p:nvPicPr>
          <p:cNvPr id="14340" name="Picture 3">
            <a:extLst>
              <a:ext uri="{FF2B5EF4-FFF2-40B4-BE49-F238E27FC236}">
                <a16:creationId xmlns:a16="http://schemas.microsoft.com/office/drawing/2014/main" id="{6F3CA207-9ADE-40B5-B407-77DD2D9AAB76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3844" y="620688"/>
            <a:ext cx="6056312" cy="4286250"/>
          </a:xfr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Содержимое 2">
            <a:extLst>
              <a:ext uri="{FF2B5EF4-FFF2-40B4-BE49-F238E27FC236}">
                <a16:creationId xmlns:a16="http://schemas.microsoft.com/office/drawing/2014/main" id="{19D66A92-BDAF-4D7C-BEF9-74F7AEBCEBD8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79512" y="836712"/>
            <a:ext cx="4182616" cy="4824536"/>
          </a:xfrm>
        </p:spPr>
        <p:txBody>
          <a:bodyPr>
            <a:normAutofit lnSpcReduction="10000"/>
          </a:bodyPr>
          <a:lstStyle/>
          <a:p>
            <a:pPr algn="just" eaLnBrk="1" hangingPunct="1">
              <a:buFont typeface="Arial" panose="020B0604020202020204" pitchFamily="34" charset="0"/>
              <a:buNone/>
            </a:pPr>
            <a:r>
              <a:rPr lang="ru-RU" altLang="ru-RU" dirty="0"/>
              <a:t>    	</a:t>
            </a:r>
            <a:r>
              <a:rPr lang="ru-RU" alt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проводятся тренировки под водой, станцию вместе с платформой, подготавливаемыми космонавтами и водолазами опускают под воду, в </a:t>
            </a:r>
            <a:r>
              <a:rPr lang="ru-RU" altLang="ru-RU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гидробассейн</a:t>
            </a:r>
            <a:r>
              <a:rPr lang="ru-RU" alt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364" name="Picture 3">
            <a:extLst>
              <a:ext uri="{FF2B5EF4-FFF2-40B4-BE49-F238E27FC236}">
                <a16:creationId xmlns:a16="http://schemas.microsoft.com/office/drawing/2014/main" id="{86EA5718-B430-4004-A242-C4F34208128A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37"/>
          <a:stretch/>
        </p:blipFill>
        <p:spPr>
          <a:xfrm>
            <a:off x="4572000" y="512676"/>
            <a:ext cx="4113212" cy="5832648"/>
          </a:xfr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7E5021D3-EC0F-4B06-934C-C7859C4FC35E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584325" y="5589240"/>
            <a:ext cx="5975350" cy="500062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/>
              <a:t> 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Так работают в гидробассейне.</a:t>
            </a:r>
          </a:p>
        </p:txBody>
      </p:sp>
      <p:pic>
        <p:nvPicPr>
          <p:cNvPr id="16388" name="Picture 2">
            <a:extLst>
              <a:ext uri="{FF2B5EF4-FFF2-40B4-BE49-F238E27FC236}">
                <a16:creationId xmlns:a16="http://schemas.microsoft.com/office/drawing/2014/main" id="{8E9F298F-8312-4E90-9F6D-1F4D325B8286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1637" y="1143000"/>
            <a:ext cx="4489450" cy="3571875"/>
          </a:xfrm>
          <a:noFill/>
        </p:spPr>
      </p:pic>
      <p:pic>
        <p:nvPicPr>
          <p:cNvPr id="16389" name="Picture 4">
            <a:extLst>
              <a:ext uri="{FF2B5EF4-FFF2-40B4-BE49-F238E27FC236}">
                <a16:creationId xmlns:a16="http://schemas.microsoft.com/office/drawing/2014/main" id="{9C8E13F9-C1EA-468C-88EE-558BD6941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143000"/>
            <a:ext cx="3522663" cy="357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>
            <a:extLst>
              <a:ext uri="{FF2B5EF4-FFF2-40B4-BE49-F238E27FC236}">
                <a16:creationId xmlns:a16="http://schemas.microsoft.com/office/drawing/2014/main" id="{FD70F000-2623-43D3-86E1-CCCB3AFA594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07504" y="1484784"/>
            <a:ext cx="4608512" cy="3723815"/>
          </a:xfrm>
        </p:spPr>
        <p:txBody>
          <a:bodyPr rtlCol="0">
            <a:normAutofit fontScale="25000" lnSpcReduction="20000"/>
          </a:bodyPr>
          <a:lstStyle/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/>
              <a:t>     </a:t>
            </a:r>
            <a:r>
              <a:rPr lang="ru-RU" sz="11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Уже более 30 лет все космонавты, готовясь к полету, к невесомости, тренируются в, так называемой, «летающей лаборатории». </a:t>
            </a: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1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	Это основной тренажер для отработки навыков работы в отсутствии притяжения к Земле.</a:t>
            </a:r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BAFD28C5-AEDF-4397-8A1A-345869141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3071813"/>
            <a:ext cx="32385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>
            <a:extLst>
              <a:ext uri="{FF2B5EF4-FFF2-40B4-BE49-F238E27FC236}">
                <a16:creationId xmlns:a16="http://schemas.microsoft.com/office/drawing/2014/main" id="{88AAFC69-B576-4805-95B5-A15535585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714375"/>
            <a:ext cx="3167062" cy="2068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Заголовок 1">
            <a:extLst>
              <a:ext uri="{FF2B5EF4-FFF2-40B4-BE49-F238E27FC236}">
                <a16:creationId xmlns:a16="http://schemas.microsoft.com/office/drawing/2014/main" id="{7786B4A4-B97C-4503-82E0-4927A1CA1AC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1520" y="52936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живут космонавты в ракете?</a:t>
            </a: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50279827-67DD-4AA3-9050-7CB1E1136939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67544" y="1589321"/>
            <a:ext cx="4292426" cy="4525962"/>
          </a:xfrm>
        </p:spPr>
        <p:txBody>
          <a:bodyPr rtlCol="0">
            <a:normAutofit fontScale="77500" lnSpcReduction="20000"/>
          </a:bodyPr>
          <a:lstStyle/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В космосе нет воздуха, чтобы дышать, там нет воды, тем более там нет еды. Всё это загружается в космический корабль на земле и затем расходуется в полёте. В космосе ничего нет, кроме пустоты и солнечного света. Именно свет питает космический корабль через солнечные батареи.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8437" name="Picture 2">
            <a:extLst>
              <a:ext uri="{FF2B5EF4-FFF2-40B4-BE49-F238E27FC236}">
                <a16:creationId xmlns:a16="http://schemas.microsoft.com/office/drawing/2014/main" id="{12D35011-FB87-476A-9954-7246FA2E4AA6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080" y="1412776"/>
            <a:ext cx="3130550" cy="4722812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Содержимое 5">
            <a:extLst>
              <a:ext uri="{FF2B5EF4-FFF2-40B4-BE49-F238E27FC236}">
                <a16:creationId xmlns:a16="http://schemas.microsoft.com/office/drawing/2014/main" id="{C490FF0F-5C81-4F62-BC12-6EC01671367B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07504" y="980728"/>
            <a:ext cx="4254624" cy="4525963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ru-RU" altLang="ru-RU" sz="2400" b="1" dirty="0">
                <a:solidFill>
                  <a:srgbClr val="FFFF00"/>
                </a:solidFill>
              </a:rPr>
              <a:t>    </a:t>
            </a:r>
            <a:r>
              <a:rPr lang="ru-RU" alt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корабле, все предметы, в том числе животные, находятся в состоянии невесомости. На земле все предметы обладают весом, они притягиваются к земной поверхности. В космосе этого нет. Внутри космического корабля все предметы закреплены на специальных держателях. Иначе бы они все летали. </a:t>
            </a:r>
          </a:p>
        </p:txBody>
      </p:sp>
      <p:pic>
        <p:nvPicPr>
          <p:cNvPr id="19460" name="Picture 2" descr="C:\Documents and Settings\Admin\Рабочий стол\Новая папка (3)\m13.jpg">
            <a:extLst>
              <a:ext uri="{FF2B5EF4-FFF2-40B4-BE49-F238E27FC236}">
                <a16:creationId xmlns:a16="http://schemas.microsoft.com/office/drawing/2014/main" id="{196A9C3C-C274-4024-A40E-E49FABDB1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188"/>
            <a:ext cx="4037013" cy="611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2">
            <a:extLst>
              <a:ext uri="{FF2B5EF4-FFF2-40B4-BE49-F238E27FC236}">
                <a16:creationId xmlns:a16="http://schemas.microsoft.com/office/drawing/2014/main" id="{71DE4EB1-E63F-4682-9F3D-A3E259F9CCA4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39952" y="428625"/>
            <a:ext cx="4500562" cy="6000750"/>
          </a:xfrm>
          <a:noFill/>
        </p:spPr>
      </p:pic>
      <p:sp>
        <p:nvSpPr>
          <p:cNvPr id="20484" name="Содержимое 5">
            <a:extLst>
              <a:ext uri="{FF2B5EF4-FFF2-40B4-BE49-F238E27FC236}">
                <a16:creationId xmlns:a16="http://schemas.microsoft.com/office/drawing/2014/main" id="{E2FC3364-0C71-4D52-B36C-6BCA5FAD9982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51520" y="1268760"/>
            <a:ext cx="3714750" cy="4525962"/>
          </a:xfrm>
        </p:spPr>
        <p:txBody>
          <a:bodyPr/>
          <a:lstStyle/>
          <a:p>
            <a:pPr algn="just" eaLnBrk="1" hangingPunct="1">
              <a:buFont typeface="Arial" panose="020B0604020202020204" pitchFamily="34" charset="0"/>
              <a:buNone/>
            </a:pPr>
            <a:r>
              <a:rPr lang="ru-RU" altLang="ru-RU" sz="2400" dirty="0"/>
              <a:t>     </a:t>
            </a:r>
            <a:r>
              <a:rPr lang="ru-RU" alt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Одежда космонавта - </a:t>
            </a:r>
          </a:p>
          <a:p>
            <a:pPr algn="just" eaLnBrk="1" hangingPunct="1">
              <a:buFont typeface="Arial" panose="020B0604020202020204" pitchFamily="34" charset="0"/>
              <a:buNone/>
            </a:pPr>
            <a:r>
              <a:rPr lang="ru-RU" alt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скафандр. </a:t>
            </a:r>
          </a:p>
          <a:p>
            <a:pPr algn="just" eaLnBrk="1" hangingPunct="1">
              <a:buFont typeface="Arial" panose="020B0604020202020204" pitchFamily="34" charset="0"/>
              <a:buNone/>
            </a:pPr>
            <a:r>
              <a:rPr lang="ru-RU" alt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Его космонавты     надевают при запуске и спуске ракеты, когда выходят в открытый космос.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4282" y="5786454"/>
            <a:ext cx="8472940" cy="753833"/>
          </a:xfrm>
          <a:prstGeom prst="rect">
            <a:avLst/>
          </a:prstGeom>
          <a:noFill/>
          <a:ln>
            <a:noFill/>
          </a:ln>
        </p:spPr>
        <p:txBody>
          <a:bodyPr vert="horz" wrap="square" lIns="80193" tIns="40116" rIns="80193" bIns="40116" anchor="t" anchorCtr="1" compatLnSpc="1">
            <a:spAutoFit/>
          </a:bodyPr>
          <a:lstStyle/>
          <a:p>
            <a:pPr algn="ctr" defTabSz="80189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200" b="1" kern="0" dirty="0">
                <a:solidFill>
                  <a:srgbClr val="FFFF00"/>
                </a:solidFill>
                <a:latin typeface="Palatino Linotype"/>
              </a:rPr>
              <a:t>Но ответов не было!</a:t>
            </a:r>
          </a:p>
          <a:p>
            <a:pPr algn="ctr" defTabSz="801895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200" b="1" kern="0" dirty="0">
                <a:solidFill>
                  <a:srgbClr val="FFFF00"/>
                </a:solidFill>
                <a:latin typeface="Palatino Linotype"/>
              </a:rPr>
              <a:t>И космос долго оставался неразгаданной тайной.</a:t>
            </a:r>
          </a:p>
        </p:txBody>
      </p:sp>
      <p:pic>
        <p:nvPicPr>
          <p:cNvPr id="3" name="Picture 2" descr="https://avatars.mds.yandex.net/get-pdb/228251/397e0441-61e3-4255-831d-0e983ae7a92a/s1200?webp=fals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50929" y="946677"/>
            <a:ext cx="7674808" cy="46318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21044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CBFD839E-CBB5-4C41-8202-EFE91BBE4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3"/>
          <a:stretch>
            <a:fillRect/>
          </a:stretch>
        </p:blipFill>
        <p:spPr bwMode="auto">
          <a:xfrm>
            <a:off x="214313" y="214313"/>
            <a:ext cx="8643937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6D3B19F1-2CCB-4666-AEE5-83BB37EF2C4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978"/>
          <a:stretch>
            <a:fillRect/>
          </a:stretch>
        </p:blipFill>
        <p:spPr>
          <a:xfrm>
            <a:off x="611188" y="357188"/>
            <a:ext cx="7921625" cy="6096000"/>
          </a:xfr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Содержимое 2">
            <a:extLst>
              <a:ext uri="{FF2B5EF4-FFF2-40B4-BE49-F238E27FC236}">
                <a16:creationId xmlns:a16="http://schemas.microsoft.com/office/drawing/2014/main" id="{E03AE442-DD2A-457F-A864-FBB49346BC92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39552" y="5661248"/>
            <a:ext cx="7764388" cy="971550"/>
          </a:xfrm>
        </p:spPr>
        <p:txBody>
          <a:bodyPr>
            <a:normAutofit fontScale="92500" lnSpcReduction="10000"/>
          </a:bodyPr>
          <a:lstStyle/>
          <a:p>
            <a:pPr algn="just" eaLnBrk="1" hangingPunct="1">
              <a:buFont typeface="Arial" panose="020B0604020202020204" pitchFamily="34" charset="0"/>
              <a:buNone/>
            </a:pPr>
            <a:r>
              <a:rPr lang="ru-RU" alt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запуске и спуске  ракеты космонавты ложатся в специальное «Ложе».</a:t>
            </a:r>
          </a:p>
        </p:txBody>
      </p:sp>
      <p:pic>
        <p:nvPicPr>
          <p:cNvPr id="23556" name="Picture 2">
            <a:extLst>
              <a:ext uri="{FF2B5EF4-FFF2-40B4-BE49-F238E27FC236}">
                <a16:creationId xmlns:a16="http://schemas.microsoft.com/office/drawing/2014/main" id="{F55A79BF-9FB1-4967-AF24-2B19AD7C0DB6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624" y="620688"/>
            <a:ext cx="6500812" cy="4875213"/>
          </a:xfr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Заголовок 1">
            <a:extLst>
              <a:ext uri="{FF2B5EF4-FFF2-40B4-BE49-F238E27FC236}">
                <a16:creationId xmlns:a16="http://schemas.microsoft.com/office/drawing/2014/main" id="{54CEFC71-EB0E-4797-854D-917804FEE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231683"/>
            <a:ext cx="6213376" cy="796925"/>
          </a:xfrm>
        </p:spPr>
        <p:txBody>
          <a:bodyPr/>
          <a:lstStyle/>
          <a:p>
            <a:pPr eaLnBrk="1" hangingPunct="1"/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едят космонавты?</a:t>
            </a:r>
          </a:p>
        </p:txBody>
      </p:sp>
      <p:pic>
        <p:nvPicPr>
          <p:cNvPr id="24580" name="Picture 3">
            <a:extLst>
              <a:ext uri="{FF2B5EF4-FFF2-40B4-BE49-F238E27FC236}">
                <a16:creationId xmlns:a16="http://schemas.microsoft.com/office/drawing/2014/main" id="{194DF32E-DA73-4E52-9B06-C39B0CD9AA6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0688" y="1714500"/>
            <a:ext cx="3238500" cy="2428875"/>
          </a:xfrm>
          <a:noFill/>
        </p:spPr>
      </p:pic>
      <p:pic>
        <p:nvPicPr>
          <p:cNvPr id="24581" name="Picture 4">
            <a:extLst>
              <a:ext uri="{FF2B5EF4-FFF2-40B4-BE49-F238E27FC236}">
                <a16:creationId xmlns:a16="http://schemas.microsoft.com/office/drawing/2014/main" id="{EE5870DA-6CBC-4844-9CEC-8CC19BFEA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214438"/>
            <a:ext cx="49530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Содержимое 8">
            <a:extLst>
              <a:ext uri="{FF2B5EF4-FFF2-40B4-BE49-F238E27FC236}">
                <a16:creationId xmlns:a16="http://schemas.microsoft.com/office/drawing/2014/main" id="{DCF49983-4972-49DF-BEF9-1524BB9093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02" y="5126121"/>
            <a:ext cx="8786813" cy="1285875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ru-RU" sz="2400" dirty="0"/>
              <a:t>     </a:t>
            </a:r>
            <a:r>
              <a:rPr lang="ru-RU" alt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Едят космонавты продукты питания, которые хранятся в консервированном виде. Перед использованием консервы и тюбики разогревают, а пакеты с первым и вторым блюдами, разводят водой.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:\4872_sm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2492375"/>
            <a:ext cx="4392612" cy="4105275"/>
          </a:xfrm>
          <a:noFill/>
        </p:spPr>
      </p:pic>
      <p:pic>
        <p:nvPicPr>
          <p:cNvPr id="35843" name="Picture 3" descr="C:\Users\user2\Desktop\kosmos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7300" y="188913"/>
            <a:ext cx="5078413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>
            <a:extLst>
              <a:ext uri="{FF2B5EF4-FFF2-40B4-BE49-F238E27FC236}">
                <a16:creationId xmlns:a16="http://schemas.microsoft.com/office/drawing/2014/main" id="{C4740B0B-25D1-4D50-AED0-61A24FAD75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75656" y="332656"/>
            <a:ext cx="6465912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 в космосе</a:t>
            </a:r>
          </a:p>
        </p:txBody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B796BB9E-6DE3-4FA1-9207-72C9A783320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51520" y="1628800"/>
            <a:ext cx="8517632" cy="4525962"/>
          </a:xfrm>
        </p:spPr>
        <p:txBody>
          <a:bodyPr/>
          <a:lstStyle/>
          <a:p>
            <a:pPr algn="just" eaLnBrk="1" hangingPunct="1"/>
            <a:r>
              <a:rPr lang="ru-RU" alt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Биологические(выращивают растения, проводят различные опыты).</a:t>
            </a:r>
          </a:p>
          <a:p>
            <a:pPr algn="just" eaLnBrk="1" hangingPunct="1"/>
            <a:r>
              <a:rPr lang="ru-RU" alt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Медицинские наблюдения(влияние космоса на организм);</a:t>
            </a:r>
          </a:p>
          <a:p>
            <a:pPr algn="just" eaLnBrk="1" hangingPunct="1"/>
            <a:r>
              <a:rPr lang="ru-RU" alt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Технические наблюдения(обеспечивают космическую и радио-телевизионную связь, изучает поверхность земли, сообщают о местах где обнаружены полезные ископаемые).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sz="28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7">
            <a:extLst>
              <a:ext uri="{FF2B5EF4-FFF2-40B4-BE49-F238E27FC236}">
                <a16:creationId xmlns:a16="http://schemas.microsoft.com/office/drawing/2014/main" id="{87528E19-63C7-4FCD-A109-945DFE77062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341438"/>
            <a:ext cx="4110038" cy="4110037"/>
          </a:xfrm>
        </p:spPr>
      </p:pic>
      <p:pic>
        <p:nvPicPr>
          <p:cNvPr id="26628" name="Picture 8">
            <a:extLst>
              <a:ext uri="{FF2B5EF4-FFF2-40B4-BE49-F238E27FC236}">
                <a16:creationId xmlns:a16="http://schemas.microsoft.com/office/drawing/2014/main" id="{A215C19B-CE9E-4EE2-9475-01E350423FD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1412875"/>
            <a:ext cx="3790950" cy="4075113"/>
          </a:xfrm>
        </p:spPr>
      </p:pic>
      <p:sp>
        <p:nvSpPr>
          <p:cNvPr id="26629" name="Rectangle 7">
            <a:extLst>
              <a:ext uri="{FF2B5EF4-FFF2-40B4-BE49-F238E27FC236}">
                <a16:creationId xmlns:a16="http://schemas.microsoft.com/office/drawing/2014/main" id="{33D11C4D-A9E3-486C-AF38-1CF07D448107}"/>
              </a:ext>
            </a:extLst>
          </p:cNvPr>
          <p:cNvSpPr>
            <a:spLocks/>
          </p:cNvSpPr>
          <p:nvPr/>
        </p:nvSpPr>
        <p:spPr bwMode="auto">
          <a:xfrm>
            <a:off x="457200" y="1600200"/>
            <a:ext cx="82296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ru-RU" altLang="ru-RU" sz="2800">
              <a:latin typeface="Arial" panose="020B0604020202020204" pitchFamily="34" charset="0"/>
            </a:endParaRPr>
          </a:p>
        </p:txBody>
      </p:sp>
      <p:sp>
        <p:nvSpPr>
          <p:cNvPr id="26630" name="Text Box 8">
            <a:extLst>
              <a:ext uri="{FF2B5EF4-FFF2-40B4-BE49-F238E27FC236}">
                <a16:creationId xmlns:a16="http://schemas.microsoft.com/office/drawing/2014/main" id="{EBF44092-326B-4132-A6FE-A8DC36B72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5" y="357188"/>
            <a:ext cx="79295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800" b="1" dirty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Космонавты сообщают о стихийных бедствиях: о пожарах в лесах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Содержимое 3">
            <a:extLst>
              <a:ext uri="{FF2B5EF4-FFF2-40B4-BE49-F238E27FC236}">
                <a16:creationId xmlns:a16="http://schemas.microsoft.com/office/drawing/2014/main" id="{CBD32A23-5383-4E5D-8AF8-0A0C3A598D2D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67544" y="548680"/>
            <a:ext cx="8316416" cy="714375"/>
          </a:xfrm>
        </p:spPr>
        <p:txBody>
          <a:bodyPr>
            <a:noAutofit/>
          </a:bodyPr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местах в горах, где могут произойти снежные  обвалы</a:t>
            </a:r>
            <a:r>
              <a:rPr lang="ru-RU" altLang="ru-RU" b="1" dirty="0">
                <a:solidFill>
                  <a:srgbClr val="FFFF00"/>
                </a:solidFill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27652" name="Picture 2">
            <a:extLst>
              <a:ext uri="{FF2B5EF4-FFF2-40B4-BE49-F238E27FC236}">
                <a16:creationId xmlns:a16="http://schemas.microsoft.com/office/drawing/2014/main" id="{6919A13A-4837-4977-874F-BA2A942267DF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3007" y="1916832"/>
            <a:ext cx="5749506" cy="4294237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Содержимое 3">
            <a:extLst>
              <a:ext uri="{FF2B5EF4-FFF2-40B4-BE49-F238E27FC236}">
                <a16:creationId xmlns:a16="http://schemas.microsoft.com/office/drawing/2014/main" id="{787F6609-1589-4CD6-9565-3B2C84774168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552700" y="357188"/>
            <a:ext cx="4038600" cy="571500"/>
          </a:xfrm>
        </p:spPr>
        <p:txBody>
          <a:bodyPr>
            <a:normAutofit lnSpcReduction="10000"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штормах на морях</a:t>
            </a:r>
          </a:p>
        </p:txBody>
      </p:sp>
      <p:pic>
        <p:nvPicPr>
          <p:cNvPr id="28676" name="Picture 2">
            <a:extLst>
              <a:ext uri="{FF2B5EF4-FFF2-40B4-BE49-F238E27FC236}">
                <a16:creationId xmlns:a16="http://schemas.microsoft.com/office/drawing/2014/main" id="{2F7812A7-3336-41B8-9E4F-34B1644B4C91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8719" y="1071562"/>
            <a:ext cx="6786562" cy="5429250"/>
          </a:xfr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Содержимое 3">
            <a:extLst>
              <a:ext uri="{FF2B5EF4-FFF2-40B4-BE49-F238E27FC236}">
                <a16:creationId xmlns:a16="http://schemas.microsoft.com/office/drawing/2014/main" id="{75A1232E-C9E4-49EB-B0E0-9EA7D9A1D05A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555776" y="476672"/>
            <a:ext cx="4465637" cy="6492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Уточняют прогноз погоды</a:t>
            </a:r>
          </a:p>
        </p:txBody>
      </p:sp>
      <p:pic>
        <p:nvPicPr>
          <p:cNvPr id="29700" name="Picture 2">
            <a:extLst>
              <a:ext uri="{FF2B5EF4-FFF2-40B4-BE49-F238E27FC236}">
                <a16:creationId xmlns:a16="http://schemas.microsoft.com/office/drawing/2014/main" id="{E2B72734-7293-4D3F-8993-A3F1BDA36BA6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1625" y="1098126"/>
            <a:ext cx="6000750" cy="52578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5731" y="5519694"/>
            <a:ext cx="8752540" cy="1088879"/>
          </a:xfrm>
          <a:prstGeom prst="rect">
            <a:avLst/>
          </a:prstGeom>
          <a:noFill/>
          <a:ln>
            <a:noFill/>
          </a:ln>
        </p:spPr>
        <p:txBody>
          <a:bodyPr vert="horz" wrap="square" lIns="80237" tIns="40136" rIns="80237" bIns="40136" anchor="t" anchorCtr="1" compatLnSpc="1">
            <a:spAutoFit/>
          </a:bodyPr>
          <a:lstStyle/>
          <a:p>
            <a:pPr algn="ctr" defTabSz="80231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200" b="1" kern="0">
                <a:solidFill>
                  <a:srgbClr val="FFFF00"/>
                </a:solidFill>
                <a:latin typeface="Palatino Linotype"/>
              </a:rPr>
              <a:t>Люди думали, думали, думали…</a:t>
            </a:r>
          </a:p>
          <a:p>
            <a:pPr algn="ctr" defTabSz="80231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200" b="1" kern="0">
                <a:solidFill>
                  <a:srgbClr val="FFFF00"/>
                </a:solidFill>
                <a:latin typeface="Palatino Linotype"/>
              </a:rPr>
              <a:t>И космические тайны стали постепенно </a:t>
            </a:r>
          </a:p>
          <a:p>
            <a:pPr algn="ctr" defTabSz="80231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200" b="1" kern="0">
                <a:solidFill>
                  <a:srgbClr val="FFFF00"/>
                </a:solidFill>
                <a:latin typeface="Palatino Linotype"/>
              </a:rPr>
              <a:t>раскрываться перед ними.</a:t>
            </a:r>
          </a:p>
        </p:txBody>
      </p:sp>
      <p:pic>
        <p:nvPicPr>
          <p:cNvPr id="3" name="Picture 2" descr="https://avatars.mds.yandex.net/get-pdb/989257/f66ea9d0-5550-474c-8b60-24e0ab6ec5fa/s1200"/>
          <p:cNvPicPr>
            <a:picLocks noChangeAspect="1"/>
          </p:cNvPicPr>
          <p:nvPr/>
        </p:nvPicPr>
        <p:blipFill>
          <a:blip r:embed="rId3"/>
          <a:srcRect l="1644" t="3837" r="6074" b="1982"/>
          <a:stretch>
            <a:fillRect/>
          </a:stretch>
        </p:blipFill>
        <p:spPr>
          <a:xfrm>
            <a:off x="1044853" y="946673"/>
            <a:ext cx="6858340" cy="4442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72023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>
            <a:extLst>
              <a:ext uri="{FF2B5EF4-FFF2-40B4-BE49-F238E27FC236}">
                <a16:creationId xmlns:a16="http://schemas.microsoft.com/office/drawing/2014/main" id="{2550A51D-7041-4436-BC01-10272E8E197B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39552" y="5085184"/>
            <a:ext cx="7892355" cy="1285875"/>
          </a:xfrm>
        </p:spPr>
        <p:txBody>
          <a:bodyPr rtlCol="0">
            <a:normAutofit fontScale="70000" lnSpcReduction="20000"/>
          </a:bodyPr>
          <a:lstStyle/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/>
              <a:t>    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Люди помнят о тех, кто первыми побывал в космосе. В Москве открыт памятник первому живому существу, покорившему космос, собаке Лайке.</a:t>
            </a:r>
          </a:p>
        </p:txBody>
      </p:sp>
      <p:pic>
        <p:nvPicPr>
          <p:cNvPr id="30724" name="Picture 2">
            <a:extLst>
              <a:ext uri="{FF2B5EF4-FFF2-40B4-BE49-F238E27FC236}">
                <a16:creationId xmlns:a16="http://schemas.microsoft.com/office/drawing/2014/main" id="{11ED113C-E733-4722-B721-29FC5E9B0AD8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5656" y="620688"/>
            <a:ext cx="5537200" cy="4214812"/>
          </a:xfr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Содержимое 3">
            <a:extLst>
              <a:ext uri="{FF2B5EF4-FFF2-40B4-BE49-F238E27FC236}">
                <a16:creationId xmlns:a16="http://schemas.microsoft.com/office/drawing/2014/main" id="{7D6E4218-F448-4F31-AB4C-D00DF2DE2539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755576" y="6215063"/>
            <a:ext cx="8172400" cy="4286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ru-RU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Поставлен памятник первому космонавту Юрию Гагарину.</a:t>
            </a:r>
          </a:p>
        </p:txBody>
      </p:sp>
      <p:pic>
        <p:nvPicPr>
          <p:cNvPr id="31747" name="Picture 2">
            <a:extLst>
              <a:ext uri="{FF2B5EF4-FFF2-40B4-BE49-F238E27FC236}">
                <a16:creationId xmlns:a16="http://schemas.microsoft.com/office/drawing/2014/main" id="{1903D965-8C04-4A80-8944-743FB677E488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937" y="350838"/>
            <a:ext cx="7858125" cy="5864225"/>
          </a:xfr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Содержимое 3">
            <a:extLst>
              <a:ext uri="{FF2B5EF4-FFF2-40B4-BE49-F238E27FC236}">
                <a16:creationId xmlns:a16="http://schemas.microsoft.com/office/drawing/2014/main" id="{362BCAE7-C0A7-4148-B35C-E86A6A1B4D9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595686" y="980728"/>
            <a:ext cx="4038600" cy="4525963"/>
          </a:xfrm>
        </p:spPr>
        <p:txBody>
          <a:bodyPr/>
          <a:lstStyle/>
          <a:p>
            <a:pPr algn="just" eaLnBrk="1" hangingPunct="1">
              <a:buFont typeface="Arial" panose="020B0604020202020204" pitchFamily="34" charset="0"/>
              <a:buNone/>
            </a:pPr>
            <a:r>
              <a:rPr lang="ru-RU" altLang="ru-RU" dirty="0"/>
              <a:t>    </a:t>
            </a:r>
            <a:r>
              <a:rPr lang="ru-RU" alt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дня первого полета человека в космос, в космосе побывало 127  космонавтов, среди которых 4 женщины.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dirty="0"/>
              <a:t> </a:t>
            </a:r>
          </a:p>
        </p:txBody>
      </p:sp>
      <p:pic>
        <p:nvPicPr>
          <p:cNvPr id="32772" name="Picture 2">
            <a:extLst>
              <a:ext uri="{FF2B5EF4-FFF2-40B4-BE49-F238E27FC236}">
                <a16:creationId xmlns:a16="http://schemas.microsoft.com/office/drawing/2014/main" id="{11849143-04AB-4E15-9247-776E621F3C7F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7"/>
          <a:stretch>
            <a:fillRect/>
          </a:stretch>
        </p:blipFill>
        <p:spPr>
          <a:xfrm>
            <a:off x="539552" y="631825"/>
            <a:ext cx="4122738" cy="5594350"/>
          </a:xfr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214282" y="5429264"/>
            <a:ext cx="8621912" cy="1088879"/>
          </a:xfrm>
          <a:prstGeom prst="rect">
            <a:avLst/>
          </a:prstGeom>
          <a:noFill/>
          <a:ln>
            <a:noFill/>
          </a:ln>
        </p:spPr>
        <p:txBody>
          <a:bodyPr vert="horz" wrap="square" lIns="82475" tIns="41239" rIns="82475" bIns="41239" anchor="t" anchorCtr="1" compatLnSpc="1">
            <a:spAutoFit/>
          </a:bodyPr>
          <a:lstStyle/>
          <a:p>
            <a:pPr algn="ctr" defTabSz="82431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200" b="1" kern="0" dirty="0">
                <a:solidFill>
                  <a:srgbClr val="FFFF00"/>
                </a:solidFill>
                <a:latin typeface="Palatino Linotype"/>
              </a:rPr>
              <a:t>В настоящее время исследование внеземных миров возможно только с помощью автоматических межпланетных станций. </a:t>
            </a:r>
          </a:p>
        </p:txBody>
      </p:sp>
      <p:pic>
        <p:nvPicPr>
          <p:cNvPr id="3" name="Picture 2" descr="http://risunki.assistancerussia.org/images/10/130450715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48898" y="881397"/>
            <a:ext cx="7511508" cy="44953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24900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261044" y="5519409"/>
            <a:ext cx="8621912" cy="1088879"/>
          </a:xfrm>
          <a:prstGeom prst="rect">
            <a:avLst/>
          </a:prstGeom>
          <a:noFill/>
          <a:ln>
            <a:noFill/>
          </a:ln>
        </p:spPr>
        <p:txBody>
          <a:bodyPr vert="horz" wrap="square" lIns="82683" tIns="41343" rIns="82683" bIns="41343" anchor="t" anchorCtr="1" compatLnSpc="1">
            <a:spAutoFit/>
          </a:bodyPr>
          <a:lstStyle/>
          <a:p>
            <a:pPr algn="ctr" defTabSz="82636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200" b="1" kern="0" dirty="0">
                <a:solidFill>
                  <a:srgbClr val="FFFF00"/>
                </a:solidFill>
                <a:latin typeface="Palatino Linotype"/>
              </a:rPr>
              <a:t>Со временем человек возможно обязательно побывает на других планетах и может быть встретится там с разумными существами. И мы будем дружить планетами.</a:t>
            </a:r>
          </a:p>
        </p:txBody>
      </p:sp>
      <p:pic>
        <p:nvPicPr>
          <p:cNvPr id="3" name="Picture 2" descr="https://static.tildacdn.com/tild3063-6466-4332-a537-656633643036/1576b292-ed7b-42e6-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18269" y="881350"/>
            <a:ext cx="7642145" cy="4480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99354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243989" y="5459051"/>
            <a:ext cx="8621912" cy="1099374"/>
          </a:xfrm>
          <a:prstGeom prst="rect">
            <a:avLst/>
          </a:prstGeom>
          <a:noFill/>
          <a:ln>
            <a:noFill/>
          </a:ln>
        </p:spPr>
        <p:txBody>
          <a:bodyPr vert="horz" wrap="square" lIns="82903" tIns="41451" rIns="82903" bIns="41451" anchor="t" anchorCtr="1" compatLnSpc="1">
            <a:spAutoFit/>
          </a:bodyPr>
          <a:lstStyle/>
          <a:p>
            <a:pPr algn="ctr" defTabSz="82851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200" b="1" kern="0" dirty="0">
                <a:solidFill>
                  <a:srgbClr val="FFFF00"/>
                </a:solidFill>
                <a:latin typeface="Palatino Linotype"/>
              </a:rPr>
              <a:t>Мы должны гордиться достижениями своей страны,</a:t>
            </a:r>
          </a:p>
          <a:p>
            <a:pPr algn="ctr" defTabSz="82851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200" b="1" kern="0" dirty="0">
                <a:solidFill>
                  <a:srgbClr val="FFFF00"/>
                </a:solidFill>
                <a:latin typeface="Palatino Linotype"/>
              </a:rPr>
              <a:t>должны знать и помнить героев, </a:t>
            </a:r>
          </a:p>
          <a:p>
            <a:pPr algn="ctr" defTabSz="82851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200" b="1" kern="0" dirty="0">
                <a:solidFill>
                  <a:srgbClr val="FFFF00"/>
                </a:solidFill>
                <a:latin typeface="Palatino Linotype"/>
              </a:rPr>
              <a:t>которые смогли покорить космос!</a:t>
            </a:r>
          </a:p>
        </p:txBody>
      </p:sp>
      <p:pic>
        <p:nvPicPr>
          <p:cNvPr id="3" name="Picture 2" descr="http://old.sertification.net/news/o_dalekix_mirax/images/5107.JPG"/>
          <p:cNvPicPr>
            <a:picLocks noChangeAspect="1"/>
          </p:cNvPicPr>
          <p:nvPr/>
        </p:nvPicPr>
        <p:blipFill>
          <a:blip r:embed="rId3"/>
          <a:srcRect l="4136" t="5880" r="4229" b="5586"/>
          <a:stretch>
            <a:fillRect/>
          </a:stretch>
        </p:blipFill>
        <p:spPr>
          <a:xfrm>
            <a:off x="783589" y="733377"/>
            <a:ext cx="7642145" cy="47256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6089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2795CDF9-D87B-4A66-9EC9-BDA8D7EC43CE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51520" y="1000124"/>
            <a:ext cx="4500563" cy="4572000"/>
          </a:xfrm>
        </p:spPr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600" b="1" kern="0" dirty="0">
                <a:solidFill>
                  <a:srgbClr val="FFFF00"/>
                </a:solidFill>
                <a:latin typeface="Palatino Linotype"/>
              </a:rPr>
              <a:t>И тогда ученые и конструкторы создали первый космический корабль «Восток». </a:t>
            </a: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600" b="1" kern="0" dirty="0">
                <a:solidFill>
                  <a:srgbClr val="FFFF00"/>
                </a:solidFill>
                <a:latin typeface="Palatino Linotype"/>
              </a:rPr>
              <a:t>		Космический корабль – это сложная техническая система. И прежде чем посадить в него человека технику надо проверить.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/>
          </a:p>
        </p:txBody>
      </p:sp>
      <p:pic>
        <p:nvPicPr>
          <p:cNvPr id="4100" name="Picture 3">
            <a:extLst>
              <a:ext uri="{FF2B5EF4-FFF2-40B4-BE49-F238E27FC236}">
                <a16:creationId xmlns:a16="http://schemas.microsoft.com/office/drawing/2014/main" id="{23E9879A-07F0-4AFB-9EF3-76F3F18D1296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040" y="750887"/>
            <a:ext cx="3733800" cy="5070475"/>
          </a:xfr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5731" y="5537439"/>
            <a:ext cx="8747332" cy="1088879"/>
          </a:xfrm>
          <a:prstGeom prst="rect">
            <a:avLst/>
          </a:prstGeom>
          <a:noFill/>
          <a:ln>
            <a:noFill/>
          </a:ln>
        </p:spPr>
        <p:txBody>
          <a:bodyPr vert="horz" wrap="square" lIns="80287" tIns="40161" rIns="80287" bIns="40161" anchor="t" anchorCtr="1" compatLnSpc="1">
            <a:spAutoFit/>
          </a:bodyPr>
          <a:lstStyle/>
          <a:p>
            <a:pPr algn="ctr" defTabSz="80280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200" b="1" kern="0" dirty="0">
                <a:solidFill>
                  <a:srgbClr val="FFFF00"/>
                </a:solidFill>
                <a:latin typeface="Palatino Linotype"/>
              </a:rPr>
              <a:t>Советский ученый </a:t>
            </a:r>
            <a:r>
              <a:rPr lang="ru-RU" sz="2200" b="1" kern="0" dirty="0" err="1">
                <a:solidFill>
                  <a:srgbClr val="FFFF00"/>
                </a:solidFill>
                <a:latin typeface="Palatino Linotype"/>
              </a:rPr>
              <a:t>К.Э.Циолковский</a:t>
            </a:r>
            <a:r>
              <a:rPr lang="ru-RU" sz="2200" b="1" kern="0" dirty="0">
                <a:solidFill>
                  <a:srgbClr val="FFFF00"/>
                </a:solidFill>
                <a:latin typeface="Palatino Linotype"/>
              </a:rPr>
              <a:t> </a:t>
            </a:r>
          </a:p>
          <a:p>
            <a:pPr algn="ctr" defTabSz="80280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200" b="1" kern="0" dirty="0">
                <a:solidFill>
                  <a:srgbClr val="FFFF00"/>
                </a:solidFill>
                <a:latin typeface="Palatino Linotype"/>
              </a:rPr>
              <a:t>был одним из первых, кто предложил </a:t>
            </a:r>
          </a:p>
          <a:p>
            <a:pPr algn="ctr" defTabSz="80280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200" b="1" kern="0" dirty="0">
                <a:solidFill>
                  <a:srgbClr val="FFFF00"/>
                </a:solidFill>
                <a:latin typeface="Palatino Linotype"/>
              </a:rPr>
              <a:t>использовать ракету  для космических полетов.</a:t>
            </a:r>
          </a:p>
        </p:txBody>
      </p:sp>
      <p:pic>
        <p:nvPicPr>
          <p:cNvPr id="3" name="Picture 10" descr="https://b1.culture.ru/c/766419.jpg"/>
          <p:cNvPicPr>
            <a:picLocks noChangeAspect="1"/>
          </p:cNvPicPr>
          <p:nvPr/>
        </p:nvPicPr>
        <p:blipFill>
          <a:blip r:embed="rId3"/>
          <a:srcRect l="13532" r="8994"/>
          <a:stretch>
            <a:fillRect/>
          </a:stretch>
        </p:blipFill>
        <p:spPr>
          <a:xfrm>
            <a:off x="4554382" y="1218833"/>
            <a:ext cx="4175094" cy="3592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https://www.maam.ru/images/users/photos/medium/5aba8414e1a2142fcca552910a902b0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13">
            <a:off x="-46603" y="1229972"/>
            <a:ext cx="4745749" cy="38685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4199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711" y="5519681"/>
            <a:ext cx="8752549" cy="1088879"/>
          </a:xfrm>
          <a:prstGeom prst="rect">
            <a:avLst/>
          </a:prstGeom>
          <a:noFill/>
          <a:ln>
            <a:noFill/>
          </a:ln>
        </p:spPr>
        <p:txBody>
          <a:bodyPr vert="horz" wrap="square" lIns="80346" tIns="40189" rIns="80346" bIns="40189" anchor="t" anchorCtr="1" compatLnSpc="1">
            <a:spAutoFit/>
          </a:bodyPr>
          <a:lstStyle/>
          <a:p>
            <a:pPr algn="ctr" defTabSz="80338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200" b="1" kern="0">
                <a:solidFill>
                  <a:srgbClr val="FFFF00"/>
                </a:solidFill>
                <a:latin typeface="Palatino Linotype"/>
              </a:rPr>
              <a:t>Расчеты и формулы воплотились в космические аппараты</a:t>
            </a:r>
          </a:p>
          <a:p>
            <a:pPr algn="ctr" defTabSz="80338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200" b="1" kern="0">
                <a:solidFill>
                  <a:srgbClr val="FFFF00"/>
                </a:solidFill>
                <a:latin typeface="Palatino Linotype"/>
              </a:rPr>
              <a:t> благодаря деятельности генерального конструктора </a:t>
            </a:r>
          </a:p>
          <a:p>
            <a:pPr algn="ctr" defTabSz="80338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200" b="1" kern="0">
                <a:solidFill>
                  <a:srgbClr val="FFFF00"/>
                </a:solidFill>
                <a:latin typeface="Palatino Linotype"/>
              </a:rPr>
              <a:t>С.П.Королева. </a:t>
            </a:r>
          </a:p>
        </p:txBody>
      </p:sp>
      <p:pic>
        <p:nvPicPr>
          <p:cNvPr id="3" name="Picture 6" descr="https://pbs.twimg.com/media/DTUkHtAVQAAABAz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18269" y="948353"/>
            <a:ext cx="7772782" cy="44403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4904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1041" y="4539802"/>
            <a:ext cx="8715680" cy="2115045"/>
          </a:xfrm>
          <a:prstGeom prst="rect">
            <a:avLst/>
          </a:prstGeom>
          <a:noFill/>
          <a:ln>
            <a:noFill/>
          </a:ln>
        </p:spPr>
        <p:txBody>
          <a:bodyPr vert="horz" wrap="square" lIns="80414" tIns="40222" rIns="80414" bIns="40222" anchor="t" anchorCtr="1" compatLnSpc="1">
            <a:spAutoFit/>
          </a:bodyPr>
          <a:lstStyle/>
          <a:p>
            <a:pPr algn="ctr" defTabSz="80405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200" b="1" kern="0">
                <a:solidFill>
                  <a:srgbClr val="FFFF00"/>
                </a:solidFill>
                <a:latin typeface="Palatino Linotype"/>
              </a:rPr>
              <a:t>С именем С.П.Королева </a:t>
            </a:r>
          </a:p>
          <a:p>
            <a:pPr algn="ctr" defTabSz="80405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200" b="1" kern="0">
                <a:solidFill>
                  <a:srgbClr val="FFFF00"/>
                </a:solidFill>
                <a:latin typeface="Palatino Linotype"/>
              </a:rPr>
              <a:t>связаны все наши достижения в завоевании космоса: </a:t>
            </a:r>
          </a:p>
          <a:p>
            <a:pPr algn="ctr" defTabSz="80405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200" b="1" kern="0">
                <a:solidFill>
                  <a:srgbClr val="FFFF00"/>
                </a:solidFill>
                <a:latin typeface="Palatino Linotype"/>
              </a:rPr>
              <a:t>первый искусственный спутник; ракета, доставившая вымпел на Луну; автоматическая станция, сфотографировавшая обратную сторону луны;</a:t>
            </a:r>
          </a:p>
          <a:p>
            <a:pPr algn="ctr" defTabSz="80405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200" b="1" kern="0">
                <a:solidFill>
                  <a:srgbClr val="FFFF00"/>
                </a:solidFill>
                <a:latin typeface="Palatino Linotype"/>
              </a:rPr>
              <a:t>пилотируемые космические корабли.</a:t>
            </a:r>
          </a:p>
        </p:txBody>
      </p:sp>
      <p:pic>
        <p:nvPicPr>
          <p:cNvPr id="3" name="Picture 2" descr="https://avatars.mds.yandex.net/get-pdb/1519322/525b113a-560e-4594-afba-36b2ba3bca01/s1200?webp=fals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02074" y="881352"/>
            <a:ext cx="6139846" cy="34621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43702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100</TotalTime>
  <Words>1338</Words>
  <Application>Microsoft Office PowerPoint</Application>
  <PresentationFormat>Экран (4:3)</PresentationFormat>
  <Paragraphs>102</Paragraphs>
  <Slides>55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64" baseType="lpstr">
      <vt:lpstr>Arial</vt:lpstr>
      <vt:lpstr>Calibri</vt:lpstr>
      <vt:lpstr>Cambria</vt:lpstr>
      <vt:lpstr>Palatino Linotype</vt:lpstr>
      <vt:lpstr>Rockwell</vt:lpstr>
      <vt:lpstr>Times New Roman</vt:lpstr>
      <vt:lpstr>Wingdings</vt:lpstr>
      <vt:lpstr>Wingdings 2</vt:lpstr>
      <vt:lpstr>Литейная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Первый космонавт - Юрий Гагарин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Эмблема МКС</vt:lpstr>
      <vt:lpstr>Презентация PowerPoint</vt:lpstr>
      <vt:lpstr>Презентация PowerPoint</vt:lpstr>
      <vt:lpstr>Как готовятся космонавты к полетам?</vt:lpstr>
      <vt:lpstr>Презентация PowerPoint</vt:lpstr>
      <vt:lpstr>Презентация PowerPoint</vt:lpstr>
      <vt:lpstr>Презентация PowerPoint</vt:lpstr>
      <vt:lpstr>Презентация PowerPoint</vt:lpstr>
      <vt:lpstr>Как живут космонавты в ракете?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едят космонавты?</vt:lpstr>
      <vt:lpstr>Презентация PowerPoint</vt:lpstr>
      <vt:lpstr>Исследования в космосе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пк1</dc:creator>
  <cp:lastModifiedBy>Мама Юля</cp:lastModifiedBy>
  <cp:revision>8</cp:revision>
  <dcterms:created xsi:type="dcterms:W3CDTF">2019-04-04T21:14:45Z</dcterms:created>
  <dcterms:modified xsi:type="dcterms:W3CDTF">2022-04-10T19:14:06Z</dcterms:modified>
</cp:coreProperties>
</file>